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58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beta.ucenjebezgranica.hr/#/lms/19038" TargetMode="Externa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24018" b="98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E76C2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rgbClr val="E76C29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195733" y="1524001"/>
            <a:ext cx="3412067" cy="347838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Nepromjenjive vrste riječi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195733" y="5145513"/>
            <a:ext cx="3412067" cy="738820"/>
          </a:xfrm>
        </p:spPr>
        <p:txBody>
          <a:bodyPr>
            <a:normAutofit/>
          </a:bodyPr>
          <a:lstStyle/>
          <a:p>
            <a:endParaRPr lang="hr-H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6534" y="888748"/>
            <a:ext cx="11298932" cy="84260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VRSTE PRILOGA</a:t>
            </a:r>
            <a:endParaRPr lang="en-US" sz="36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Rezervirano mjesto sadržaja 4" descr="Slika na kojoj se prikazuje tekst, karta&#10;&#10;Opis je automatski generiran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98" y="2331814"/>
            <a:ext cx="10367583" cy="4068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7226" y="1110343"/>
            <a:ext cx="3374265" cy="386090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Pitanja gdje, kuda, kamo, kada, otkada, dokada, kako – određuju mjesto, vrijeme i način radnje. Nazivaju se </a:t>
            </a:r>
            <a:r>
              <a:rPr lang="hr-HR" sz="2400" b="1" dirty="0">
                <a:solidFill>
                  <a:schemeClr val="accent1"/>
                </a:solidFill>
              </a:rPr>
              <a:t>UPITNI PRILOZI.</a:t>
            </a:r>
            <a:endParaRPr lang="hr-HR" sz="2400" b="1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velik, mutno, sat, duga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 b="6787"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7817" y="2534816"/>
            <a:ext cx="3374265" cy="9713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Provjeri razumiješ li! Udžbenik str. 33</a:t>
            </a:r>
            <a:endParaRPr lang="hr-H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561707"/>
            <a:ext cx="11029616" cy="604620"/>
          </a:xfrm>
        </p:spPr>
        <p:txBody>
          <a:bodyPr/>
          <a:lstStyle/>
          <a:p>
            <a:r>
              <a:rPr lang="hr-HR" dirty="0"/>
              <a:t>Dopunimo znanje…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54563" y="1446245"/>
            <a:ext cx="5421397" cy="531844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2000" b="1" i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Vesela</a:t>
            </a:r>
            <a:r>
              <a:rPr lang="hr-HR" sz="2000" dirty="0"/>
              <a:t> djevojčica se</a:t>
            </a:r>
            <a:r>
              <a:rPr lang="hr-H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b="1" i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veselo</a:t>
            </a:r>
            <a:r>
              <a:rPr lang="hr-HR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dirty="0"/>
              <a:t>igra.</a:t>
            </a:r>
            <a:endParaRPr lang="hr-HR" sz="2000" dirty="0"/>
          </a:p>
          <a:p>
            <a:r>
              <a:rPr lang="hr-HR" sz="2000" dirty="0"/>
              <a:t>Na koja pitanja odgovaraju podcrtane riječi?</a:t>
            </a:r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Kakva djevojčica? Vesela</a:t>
            </a:r>
            <a:endParaRPr lang="hr-HR" sz="2000" dirty="0"/>
          </a:p>
          <a:p>
            <a:r>
              <a:rPr lang="hr-HR" sz="2000" dirty="0"/>
              <a:t>Kako se igra? Veselo</a:t>
            </a:r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Koja vrsta riječi odgovara na pitanje kakav? </a:t>
            </a:r>
            <a:endParaRPr lang="hr-HR" sz="2000" dirty="0"/>
          </a:p>
          <a:p>
            <a:r>
              <a:rPr lang="hr-HR" sz="2000" dirty="0"/>
              <a:t>PRIDJEV</a:t>
            </a:r>
            <a:endParaRPr lang="hr-HR" sz="2000" dirty="0"/>
          </a:p>
          <a:p>
            <a:r>
              <a:rPr lang="hr-HR" sz="2000" dirty="0"/>
              <a:t>Koja vrsta riječi odgovara na pitanje kako?</a:t>
            </a:r>
            <a:endParaRPr lang="hr-HR" sz="2000" dirty="0"/>
          </a:p>
          <a:p>
            <a:r>
              <a:rPr lang="hr-HR" sz="2000" dirty="0"/>
              <a:t>PRILOG</a:t>
            </a:r>
            <a:endParaRPr lang="hr-HR" sz="2000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416039" y="2079006"/>
            <a:ext cx="5194769" cy="363304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2400" dirty="0"/>
              <a:t>Uz koju vrstu riječi stoje pridjevi? </a:t>
            </a:r>
            <a:endParaRPr lang="hr-HR" sz="2400" dirty="0"/>
          </a:p>
          <a:p>
            <a:r>
              <a:rPr lang="hr-HR" sz="2400" dirty="0"/>
              <a:t>UZ IMENICE.</a:t>
            </a:r>
            <a:endParaRPr lang="hr-HR" sz="2400" dirty="0"/>
          </a:p>
          <a:p>
            <a:r>
              <a:rPr lang="hr-HR" sz="2400" dirty="0"/>
              <a:t>Uz koju vrstu riječi stoje prilozi?</a:t>
            </a:r>
            <a:endParaRPr lang="hr-HR" sz="2400" dirty="0"/>
          </a:p>
          <a:p>
            <a:r>
              <a:rPr lang="hr-HR" sz="2400" dirty="0"/>
              <a:t>UZ GLAGOLE.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ZAPAMTIMO!!!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hr-HR" sz="2400" dirty="0"/>
              <a:t>PRIDJEVI stoje uz </a:t>
            </a:r>
            <a:r>
              <a:rPr lang="hr-HR" sz="2800" dirty="0"/>
              <a:t>imenicu</a:t>
            </a:r>
            <a:r>
              <a:rPr lang="hr-HR" sz="2400" dirty="0"/>
              <a:t> i odgovaraju na pitanje KAKAV?</a:t>
            </a:r>
            <a:endParaRPr lang="hr-HR" sz="2400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PRILOZI stoje uz glagol i odgovaraju na pitanje KAKO?</a:t>
            </a:r>
            <a:endParaRPr lang="hr-H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Nadopunimo prilozima…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sz="2400" dirty="0"/>
              <a:t>Ustala sam _____________ točno u 8:00. _________________ sam oprala zube i odjenula se. Razbudio me miris palačinka koje sam ______________ pojela. 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Pred kućom me već _______________ čekala Dora i ________________ mi ispričala što joj se _______________ dogodilo.</a:t>
            </a:r>
            <a:endParaRPr lang="hr-HR" sz="2400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r="6684"/>
          <a:stretch>
            <a:fillRect/>
          </a:stretch>
        </p:blipFill>
        <p:spPr>
          <a:xfrm>
            <a:off x="478172" y="601201"/>
            <a:ext cx="3671681" cy="5799600"/>
          </a:xfrm>
          <a:prstGeom prst="rect">
            <a:avLst/>
          </a:prstGeom>
        </p:spPr>
      </p:pic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7486" y="601582"/>
            <a:ext cx="7498616" cy="579604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hr-HR">
              <a:sym typeface="+mn-ea"/>
              <a:hlinkClick r:id="rId2"/>
            </a:endParaRPr>
          </a:p>
          <a:p>
            <a:r>
              <a:rPr lang="hr-HR">
                <a:sym typeface="+mn-ea"/>
                <a:hlinkClick r:id="rId2"/>
              </a:rPr>
              <a:t>   http://beta.ucenjebezgranica.hr/#/lms/19038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97490" y="2603683"/>
            <a:ext cx="6798608" cy="7714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800" dirty="0" err="1">
                <a:solidFill>
                  <a:srgbClr val="FFFFFF"/>
                </a:solidFill>
              </a:rPr>
            </a:br>
            <a:br>
              <a:rPr lang="en-US" sz="2800" dirty="0" err="1">
                <a:solidFill>
                  <a:srgbClr val="FFFFFF"/>
                </a:solidFill>
              </a:rPr>
            </a:br>
            <a:br>
              <a:rPr lang="en-US" sz="2800" dirty="0" err="1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Zadatci</a:t>
            </a:r>
            <a:r>
              <a:rPr lang="en-US" sz="2800" dirty="0">
                <a:solidFill>
                  <a:srgbClr val="FFFFFF"/>
                </a:solidFill>
              </a:rPr>
              <a:t> za </a:t>
            </a:r>
            <a:r>
              <a:rPr lang="en-US" sz="2800" dirty="0" err="1">
                <a:solidFill>
                  <a:srgbClr val="FFFFFF"/>
                </a:solidFill>
              </a:rPr>
              <a:t>samostalni</a:t>
            </a:r>
            <a:r>
              <a:rPr lang="en-US" sz="2800" dirty="0">
                <a:solidFill>
                  <a:srgbClr val="FFFFFF"/>
                </a:solidFill>
              </a:rPr>
              <a:t> rad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9243" y="3687032"/>
            <a:ext cx="6798608" cy="7992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cap="all" dirty="0" err="1">
                <a:solidFill>
                  <a:srgbClr val="FFFFFF">
                    <a:alpha val="75000"/>
                  </a:srgbClr>
                </a:solidFill>
              </a:rPr>
              <a:t>Radna</a:t>
            </a:r>
            <a:r>
              <a:rPr lang="en-US" sz="2800" cap="all" dirty="0">
                <a:solidFill>
                  <a:srgbClr val="FFFFFF">
                    <a:alpha val="75000"/>
                  </a:srgbClr>
                </a:solidFill>
              </a:rPr>
              <a:t> </a:t>
            </a:r>
            <a:r>
              <a:rPr lang="en-US" sz="2800" cap="all" dirty="0" err="1">
                <a:solidFill>
                  <a:srgbClr val="FFFFFF">
                    <a:alpha val="75000"/>
                  </a:srgbClr>
                </a:solidFill>
              </a:rPr>
              <a:t>bilježnica</a:t>
            </a:r>
            <a:r>
              <a:rPr lang="en-US" sz="2800" cap="all" dirty="0">
                <a:solidFill>
                  <a:srgbClr val="FFFFFF">
                    <a:alpha val="75000"/>
                  </a:srgbClr>
                </a:solidFill>
              </a:rPr>
              <a:t> str. 25, 26, 27</a:t>
            </a:r>
            <a:endParaRPr lang="en-US" sz="2800" cap="all" dirty="0">
              <a:solidFill>
                <a:srgbClr val="FFFFFF">
                  <a:alpha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39" y="-460"/>
            <a:ext cx="12192139" cy="68584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crtež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8" r="3" b="11233"/>
          <a:stretch>
            <a:fillRect/>
          </a:stretch>
        </p:blipFill>
        <p:spPr>
          <a:xfrm>
            <a:off x="20" y="12"/>
            <a:ext cx="4578252" cy="2608957"/>
          </a:xfrm>
          <a:prstGeom prst="rect">
            <a:avLst/>
          </a:prstGeom>
        </p:spPr>
      </p:pic>
      <p:pic>
        <p:nvPicPr>
          <p:cNvPr id="5" name="Slika 4" descr="Slika na kojoj se prikazuje trava, na otvorenom, igranje, djevojčica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r="-2" b="23848"/>
          <a:stretch>
            <a:fillRect/>
          </a:stretch>
        </p:blipFill>
        <p:spPr>
          <a:xfrm>
            <a:off x="4576634" y="10"/>
            <a:ext cx="7615366" cy="2557748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622054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7951" y="2789853"/>
            <a:ext cx="4180114" cy="378822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E76C29"/>
              </a:buClr>
            </a:pPr>
            <a:r>
              <a:rPr lang="hr-HR" sz="2400" dirty="0">
                <a:solidFill>
                  <a:srgbClr val="FFFFFF"/>
                </a:solidFill>
              </a:rPr>
              <a:t>Volite li više provoditi slobodno vrijeme u igri na svježemu zraku ili u svojoj sobi? </a:t>
            </a:r>
            <a:endParaRPr lang="hr-HR" sz="24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buClr>
                <a:srgbClr val="E76C29"/>
              </a:buClr>
            </a:pPr>
            <a:r>
              <a:rPr lang="hr-HR" sz="2400" dirty="0">
                <a:solidFill>
                  <a:srgbClr val="FFFFFF"/>
                </a:solidFill>
              </a:rPr>
              <a:t>Ukratko ispričajte svoje iskustvo dogovora s mamom ili tatom o odlasku na igru s prijateljima. </a:t>
            </a:r>
            <a:endParaRPr lang="hr-HR" sz="2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buClr>
                <a:srgbClr val="E76C29"/>
              </a:buClr>
            </a:pPr>
            <a:r>
              <a:rPr lang="hr-HR" sz="1500" b="1" dirty="0">
                <a:solidFill>
                  <a:srgbClr val="FFFFFF"/>
                </a:solidFill>
              </a:rPr>
              <a:t> </a:t>
            </a:r>
            <a:endParaRPr lang="hr-HR" sz="15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buClr>
                <a:srgbClr val="E76C29"/>
              </a:buClr>
            </a:pPr>
            <a:endParaRPr lang="hr-HR" sz="1500" dirty="0">
              <a:solidFill>
                <a:srgbClr val="FFFFFF"/>
              </a:solidFill>
            </a:endParaRPr>
          </a:p>
        </p:txBody>
      </p:sp>
      <p:pic>
        <p:nvPicPr>
          <p:cNvPr id="9" name="Slika 8" descr="Slika na kojoj se prikazuje na otvorenom, plaža, muškarac, stajanje&#10;&#10;Opis je automatski generi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r="8009"/>
          <a:stretch>
            <a:fillRect/>
          </a:stretch>
        </p:blipFill>
        <p:spPr>
          <a:xfrm>
            <a:off x="4583351" y="2652048"/>
            <a:ext cx="7608649" cy="4205480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30516" y="-460"/>
            <a:ext cx="100584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lika 4" descr="Slika na kojoj se prikazuje crtež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6" y="1878243"/>
            <a:ext cx="6518800" cy="3395645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I G R 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>
                    <a:alpha val="75000"/>
                  </a:srgbClr>
                </a:solidFill>
              </a:rPr>
              <a:t>Pročitajmo tekst u udžbeniku (str. 31)</a:t>
            </a:r>
            <a:endParaRPr lang="hr-HR" dirty="0">
              <a:solidFill>
                <a:srgbClr val="FFFFFF">
                  <a:alpha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otvorenom, zalazak, stajanje, trava&#10;&#10;Opis je automatski generiran"/>
          <p:cNvPicPr>
            <a:picLocks noChangeAspect="1"/>
          </p:cNvPicPr>
          <p:nvPr/>
        </p:nvPicPr>
        <p:blipFill rotWithShape="1">
          <a:blip r:embed="rId1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endParaRPr lang="hr-HR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Zašto je došlo do prepirke između majke i sina?</a:t>
            </a:r>
            <a:endParaRPr lang="hr-H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Imate li i vi slično iskustvo?</a:t>
            </a:r>
            <a:endParaRPr lang="hr-H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Zašto roditelji žele upoznati vaše prijatelje?</a:t>
            </a:r>
            <a:endParaRPr lang="hr-HR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1192" y="774441"/>
            <a:ext cx="11029615" cy="58689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Calibri Light" panose="020F0302020204030204" charset="0"/>
                <a:cs typeface="Calibri Light" panose="020F0302020204030204" charset="0"/>
              </a:rPr>
              <a:t>Jučer</a:t>
            </a:r>
            <a:r>
              <a:rPr lang="hr-HR" sz="2400" dirty="0">
                <a:latin typeface="Calibri Light" panose="020F0302020204030204" charset="0"/>
                <a:cs typeface="Calibri Light" panose="020F0302020204030204" charset="0"/>
              </a:rPr>
              <a:t> sam se dogovorio s Juricom da ćemo se igrati </a:t>
            </a:r>
            <a:r>
              <a:rPr lang="hr-HR" sz="2400" b="1" dirty="0">
                <a:solidFill>
                  <a:srgbClr val="FF0000"/>
                </a:solidFill>
                <a:latin typeface="Calibri Light" panose="020F0302020204030204" charset="0"/>
                <a:cs typeface="Calibri Light" panose="020F0302020204030204" charset="0"/>
              </a:rPr>
              <a:t>vani</a:t>
            </a:r>
            <a:r>
              <a:rPr lang="hr-HR" sz="2400" dirty="0">
                <a:latin typeface="Calibri Light" panose="020F0302020204030204" charset="0"/>
                <a:cs typeface="Calibri Light" panose="020F0302020204030204" charset="0"/>
              </a:rPr>
              <a:t>. </a:t>
            </a:r>
            <a:r>
              <a:rPr lang="hr-HR" sz="2400" b="1" dirty="0">
                <a:solidFill>
                  <a:srgbClr val="FF0000"/>
                </a:solidFill>
                <a:latin typeface="Calibri Light" panose="020F0302020204030204" charset="0"/>
                <a:cs typeface="Calibri Light" panose="020F0302020204030204" charset="0"/>
              </a:rPr>
              <a:t>Lijepo</a:t>
            </a:r>
            <a:r>
              <a:rPr lang="hr-HR" sz="2400" dirty="0">
                <a:latin typeface="Calibri Light" panose="020F0302020204030204" charset="0"/>
                <a:cs typeface="Calibri Light" panose="020F0302020204030204" charset="0"/>
              </a:rPr>
              <a:t> te molim da mi to dopustiš.</a:t>
            </a:r>
            <a:endParaRPr lang="hr-HR" sz="2400" dirty="0">
              <a:latin typeface="Calibri Light" panose="020F0302020204030204" charset="0"/>
              <a:cs typeface="Calibri Light" panose="020F0302020204030204" charset="0"/>
            </a:endParaRPr>
          </a:p>
          <a:p>
            <a:r>
              <a:rPr lang="hr-HR" sz="2400" dirty="0">
                <a:latin typeface="Calibri Light" panose="020F0302020204030204" charset="0"/>
                <a:cs typeface="Calibri Light" panose="020F0302020204030204" charset="0"/>
              </a:rPr>
              <a:t>Promotrimo riječi JUČER, VANI i LIJEPO. Što one izriču?</a:t>
            </a:r>
            <a:endParaRPr lang="hr-HR" sz="2400" dirty="0">
              <a:latin typeface="Calibri Light" panose="020F0302020204030204" charset="0"/>
              <a:cs typeface="Calibri Light" panose="020F0302020204030204" charset="0"/>
            </a:endParaRPr>
          </a:p>
          <a:p>
            <a:endParaRPr lang="hr-HR" sz="2400" dirty="0">
              <a:latin typeface="Calibri Light" panose="020F0302020204030204" charset="0"/>
              <a:cs typeface="Calibri Light" panose="020F0302020204030204" charset="0"/>
            </a:endParaRPr>
          </a:p>
          <a:p>
            <a:r>
              <a:rPr lang="hr-HR" sz="2400" u="sng" dirty="0">
                <a:latin typeface="Calibri Light" panose="020F0302020204030204" charset="0"/>
                <a:cs typeface="Calibri Light" panose="020F0302020204030204" charset="0"/>
              </a:rPr>
              <a:t>Kada</a:t>
            </a:r>
            <a:r>
              <a:rPr lang="hr-HR" sz="2400" dirty="0">
                <a:latin typeface="Calibri Light" panose="020F0302020204030204" charset="0"/>
                <a:cs typeface="Calibri Light" panose="020F0302020204030204" charset="0"/>
              </a:rPr>
              <a:t> se dječak dogovorio s Juricom?	_________________________</a:t>
            </a:r>
            <a:endParaRPr lang="hr-HR" sz="2400" dirty="0">
              <a:latin typeface="Calibri Light" panose="020F0302020204030204" charset="0"/>
              <a:cs typeface="Calibri Light" panose="020F0302020204030204" charset="0"/>
            </a:endParaRPr>
          </a:p>
          <a:p>
            <a:r>
              <a:rPr lang="hr-HR" sz="2400" u="sng" dirty="0">
                <a:latin typeface="Calibri Light" panose="020F0302020204030204" charset="0"/>
                <a:cs typeface="Calibri Light" panose="020F0302020204030204" charset="0"/>
              </a:rPr>
              <a:t>Gdje</a:t>
            </a:r>
            <a:r>
              <a:rPr lang="hr-HR" sz="2400" dirty="0">
                <a:latin typeface="Calibri Light" panose="020F0302020204030204" charset="0"/>
                <a:cs typeface="Calibri Light" panose="020F0302020204030204" charset="0"/>
              </a:rPr>
              <a:t> će se igrati?			                 _________________________</a:t>
            </a:r>
            <a:endParaRPr lang="hr-HR" sz="2400" dirty="0">
              <a:latin typeface="Calibri Light" panose="020F0302020204030204" charset="0"/>
              <a:cs typeface="Calibri Light" panose="020F0302020204030204" charset="0"/>
            </a:endParaRPr>
          </a:p>
          <a:p>
            <a:r>
              <a:rPr lang="hr-HR" sz="2400" u="sng" dirty="0">
                <a:latin typeface="Calibri Light" panose="020F0302020204030204" charset="0"/>
                <a:cs typeface="Calibri Light" panose="020F0302020204030204" charset="0"/>
              </a:rPr>
              <a:t>Kako</a:t>
            </a:r>
            <a:r>
              <a:rPr lang="hr-HR" sz="2400" dirty="0">
                <a:latin typeface="Calibri Light" panose="020F0302020204030204" charset="0"/>
                <a:cs typeface="Calibri Light" panose="020F0302020204030204" charset="0"/>
              </a:rPr>
              <a:t> je dječak zamolio mamu?	         _________________________</a:t>
            </a:r>
            <a:endParaRPr lang="hr-HR" sz="2400" dirty="0">
              <a:latin typeface="Calibri Light" panose="020F0302020204030204" charset="0"/>
              <a:cs typeface="Calibri Light" panose="020F0302020204030204" charset="0"/>
            </a:endParaRPr>
          </a:p>
          <a:p>
            <a:endParaRPr lang="hr-HR" sz="2400" dirty="0">
              <a:latin typeface="Calibri Light" panose="020F0302020204030204" charset="0"/>
              <a:cs typeface="Calibri Light" panose="020F0302020204030204" charset="0"/>
            </a:endParaRPr>
          </a:p>
          <a:p>
            <a:r>
              <a:rPr lang="hr-HR" sz="2400" dirty="0">
                <a:latin typeface="Calibri Light" panose="020F0302020204030204" charset="0"/>
                <a:cs typeface="Calibri Light" panose="020F0302020204030204" charset="0"/>
              </a:rPr>
              <a:t>Upotrijebimo ove tri riječi u novim rečenicama.</a:t>
            </a:r>
            <a:endParaRPr lang="hr-HR" sz="2400" dirty="0">
              <a:latin typeface="Calibri Light" panose="020F0302020204030204" charset="0"/>
              <a:cs typeface="Calibri Light" panose="020F0302020204030204" charset="0"/>
            </a:endParaRPr>
          </a:p>
          <a:p>
            <a:r>
              <a:rPr lang="hr-HR" sz="2400" dirty="0">
                <a:latin typeface="Calibri Light" panose="020F0302020204030204" charset="0"/>
                <a:cs typeface="Calibri Light" panose="020F0302020204030204" charset="0"/>
              </a:rPr>
              <a:t>Jesu li te riječi promjenjive ili nepromjenjive?</a:t>
            </a:r>
            <a:endParaRPr lang="hr-HR" sz="2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lika 4" descr="Slika na kojoj se prikazuje kamion, zaustavljanje, sjedenje, ljudi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6" y="1407083"/>
            <a:ext cx="6518800" cy="433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00B0F0"/>
                </a:solidFill>
              </a:rPr>
              <a:t>P r i l o z i </a:t>
            </a:r>
            <a:endParaRPr lang="hr-HR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1255" y="1222310"/>
            <a:ext cx="3409782" cy="5223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FFFFFF"/>
                </a:solidFill>
              </a:rPr>
              <a:t>KADA</a:t>
            </a:r>
            <a:r>
              <a:rPr lang="hr-HR" sz="2400" dirty="0">
                <a:solidFill>
                  <a:srgbClr val="FFFFFF"/>
                </a:solidFill>
              </a:rPr>
              <a:t> su se dogovorili?                        </a:t>
            </a:r>
            <a:r>
              <a:rPr lang="hr-HR" sz="2400" i="1" u="sng" dirty="0">
                <a:solidFill>
                  <a:srgbClr val="FFFFFF"/>
                </a:solidFill>
              </a:rPr>
              <a:t> Jučer </a:t>
            </a:r>
            <a:r>
              <a:rPr lang="hr-HR" sz="2400" dirty="0">
                <a:solidFill>
                  <a:srgbClr val="FFFFFF"/>
                </a:solidFill>
              </a:rPr>
              <a:t>su se dogovorili.                 = </a:t>
            </a:r>
            <a:r>
              <a:rPr lang="hr-HR" sz="2400" b="1" dirty="0">
                <a:solidFill>
                  <a:srgbClr val="FFFFFF"/>
                </a:solidFill>
              </a:rPr>
              <a:t>VRIJEME RADNJE</a:t>
            </a:r>
            <a:endParaRPr lang="hr-HR" sz="2400" b="1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FFFFFF"/>
                </a:solidFill>
              </a:rPr>
              <a:t>GDJE</a:t>
            </a:r>
            <a:r>
              <a:rPr lang="hr-HR" sz="2400" dirty="0">
                <a:solidFill>
                  <a:srgbClr val="FFFFFF"/>
                </a:solidFill>
              </a:rPr>
              <a:t> će se igrati?                                </a:t>
            </a:r>
            <a:r>
              <a:rPr lang="hr-HR" sz="2400" i="1" u="sng" dirty="0">
                <a:solidFill>
                  <a:srgbClr val="FFFFFF"/>
                </a:solidFill>
              </a:rPr>
              <a:t> Vani </a:t>
            </a:r>
            <a:r>
              <a:rPr lang="hr-HR" sz="2400" dirty="0">
                <a:solidFill>
                  <a:srgbClr val="FFFFFF"/>
                </a:solidFill>
              </a:rPr>
              <a:t>će se igrati.                           = </a:t>
            </a:r>
            <a:r>
              <a:rPr lang="hr-HR" sz="2400" b="1" dirty="0">
                <a:solidFill>
                  <a:srgbClr val="FFFFFF"/>
                </a:solidFill>
              </a:rPr>
              <a:t>MJESTO RADNJE</a:t>
            </a:r>
            <a:endParaRPr lang="hr-HR" sz="2400" b="1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FFFFFF"/>
                </a:solidFill>
              </a:rPr>
              <a:t>KAKO</a:t>
            </a:r>
            <a:r>
              <a:rPr lang="hr-HR" sz="2400" dirty="0">
                <a:solidFill>
                  <a:srgbClr val="FFFFFF"/>
                </a:solidFill>
              </a:rPr>
              <a:t> je dječak zamolio mamu?           </a:t>
            </a:r>
            <a:r>
              <a:rPr lang="hr-HR" sz="2400" i="1" u="sng" dirty="0">
                <a:solidFill>
                  <a:srgbClr val="FFFFFF"/>
                </a:solidFill>
              </a:rPr>
              <a:t>Lijepo</a:t>
            </a:r>
            <a:r>
              <a:rPr lang="hr-HR" sz="2400" dirty="0">
                <a:solidFill>
                  <a:srgbClr val="FFFFFF"/>
                </a:solidFill>
              </a:rPr>
              <a:t> je zamolilo mamu                = </a:t>
            </a:r>
            <a:r>
              <a:rPr lang="hr-HR" sz="2400" b="1" dirty="0">
                <a:solidFill>
                  <a:srgbClr val="FFFFFF"/>
                </a:solidFill>
              </a:rPr>
              <a:t>NAČIN RADNJE</a:t>
            </a:r>
            <a:endParaRPr lang="hr-HR" sz="2400" b="1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hr-HR" sz="2400" b="1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hr-HR" sz="2400" b="1" dirty="0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snimka zaslona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31" y="1012189"/>
            <a:ext cx="7456894" cy="562497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97679" y="702156"/>
            <a:ext cx="3684416" cy="622791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Saznajemo</a:t>
            </a:r>
            <a:endParaRPr lang="hr-HR" dirty="0"/>
          </a:p>
        </p:txBody>
      </p:sp>
      <p:pic>
        <p:nvPicPr>
          <p:cNvPr id="5" name="Slika 4" descr="Slika na kojoj se prikazuje osoba, držanje, mlado, plaža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1"/>
          <a:stretch>
            <a:fillRect/>
          </a:stretch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97678" y="1762365"/>
            <a:ext cx="3800169" cy="474107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Prilozi su nepromjenjiva vrsta riječi.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Izriču okolnosti vršenja glagolske radnje – mjesto, vrijeme i način.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Prilažu se GLAGOLIMA</a:t>
            </a:r>
            <a:r>
              <a:rPr lang="hr-HR" dirty="0"/>
              <a:t>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Još jednom…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Rezervirano mjesto sadržaja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50" y="1680775"/>
            <a:ext cx="8436684" cy="438664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3E3823"/>
      </a:dk2>
      <a:lt2>
        <a:srgbClr val="E2E6E8"/>
      </a:lt2>
      <a:accent1>
        <a:srgbClr val="E76C29"/>
      </a:accent1>
      <a:accent2>
        <a:srgbClr val="C59C15"/>
      </a:accent2>
      <a:accent3>
        <a:srgbClr val="93AE1F"/>
      </a:accent3>
      <a:accent4>
        <a:srgbClr val="55B714"/>
      </a:accent4>
      <a:accent5>
        <a:srgbClr val="21BA24"/>
      </a:accent5>
      <a:accent6>
        <a:srgbClr val="14BB5D"/>
      </a:accent6>
      <a:hlink>
        <a:srgbClr val="3C8AB5"/>
      </a:hlink>
      <a:folHlink>
        <a:srgbClr val="828282"/>
      </a:folHlink>
    </a:clrScheme>
    <a:fontScheme name="Dividend">
      <a:majorFont>
        <a:latin typeface="Arial Nova Ligh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2289</Words>
  <Application>WPS Presentation</Application>
  <PresentationFormat>Široki zaslon</PresentationFormat>
  <Paragraphs>86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Wingdings 2</vt:lpstr>
      <vt:lpstr>Adobe Devanagari</vt:lpstr>
      <vt:lpstr>Miriam Mono CLM</vt:lpstr>
      <vt:lpstr>Arial Nova Light</vt:lpstr>
      <vt:lpstr>Microsoft YaHei</vt:lpstr>
      <vt:lpstr>Arial Unicode MS</vt:lpstr>
      <vt:lpstr>Calibri</vt:lpstr>
      <vt:lpstr>Source Code Pro Medium</vt:lpstr>
      <vt:lpstr>Calibri Light</vt:lpstr>
      <vt:lpstr>DividendVTI</vt:lpstr>
      <vt:lpstr>Nepromjenjive vrste riječi</vt:lpstr>
      <vt:lpstr>PowerPoint 演示文稿</vt:lpstr>
      <vt:lpstr>I G R A</vt:lpstr>
      <vt:lpstr>PowerPoint 演示文稿</vt:lpstr>
      <vt:lpstr>PowerPoint 演示文稿</vt:lpstr>
      <vt:lpstr>P r i l o z i </vt:lpstr>
      <vt:lpstr>PowerPoint 演示文稿</vt:lpstr>
      <vt:lpstr>Saznajemo</vt:lpstr>
      <vt:lpstr>Još jednom…</vt:lpstr>
      <vt:lpstr>VRSTE PRILOGA</vt:lpstr>
      <vt:lpstr>PowerPoint 演示文稿</vt:lpstr>
      <vt:lpstr>Provjeri razumiješ li! Udžbenik str. 33</vt:lpstr>
      <vt:lpstr>Dopunimo znanje…</vt:lpstr>
      <vt:lpstr>ZAPAMTIMO!!!</vt:lpstr>
      <vt:lpstr>Nadopunimo prilozima…</vt:lpstr>
      <vt:lpstr>Zadatci za samostalni rad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Nepromjenjive vrste riječi</dc:title>
  <dc:creator>Martina Lovric</dc:creator>
  <cp:lastModifiedBy>Korisnik</cp:lastModifiedBy>
  <cp:revision>4</cp:revision>
  <dcterms:created xsi:type="dcterms:W3CDTF">2020-04-23T09:44:00Z</dcterms:created>
  <dcterms:modified xsi:type="dcterms:W3CDTF">2022-10-10T11:08:07Z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FC7682F14C7A4C03A2F5044BFADCDC84</vt:lpwstr>
  </property>
  <property fmtid="{D5CDD505-2E9C-101B-9397-08002B2CF9AE}" pid="3" name="KSOProductBuildVer">
    <vt:lpwstr>1033-11.2.0.11341</vt:lpwstr>
  </property>
</Properties>
</file>