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3" r:id="rId14"/>
    <p:sldId id="267" r:id="rId15"/>
    <p:sldId id="270" r:id="rId16"/>
    <p:sldId id="268" r:id="rId17"/>
    <p:sldId id="274" r:id="rId18"/>
    <p:sldId id="275" r:id="rId19"/>
    <p:sldId id="269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FF1C9-A54E-45D1-A0E3-A1B3B1FF31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5E088F-EB6A-425F-ABEF-475765160C7B}">
      <dgm:prSet/>
      <dgm:spPr/>
      <dgm:t>
        <a:bodyPr/>
        <a:lstStyle/>
        <a:p>
          <a:r>
            <a:rPr lang="hr-HR" dirty="0"/>
            <a:t>Po značenju: glagoli radnje, glagoli stanja i glagoli zbivanja.</a:t>
          </a:r>
          <a:endParaRPr lang="en-US" dirty="0"/>
        </a:p>
      </dgm:t>
    </dgm:pt>
    <dgm:pt modelId="{02640CF3-D983-47A9-8B93-5B3CDF2AE672}" type="parTrans" cxnId="{A60158C1-B189-4A8B-A4C6-4DC5ECAF8BF8}">
      <dgm:prSet/>
      <dgm:spPr/>
      <dgm:t>
        <a:bodyPr/>
        <a:lstStyle/>
        <a:p>
          <a:endParaRPr lang="en-US"/>
        </a:p>
      </dgm:t>
    </dgm:pt>
    <dgm:pt modelId="{9D4E6E35-964C-42CC-AA15-1FF55C5E3229}" type="sibTrans" cxnId="{A60158C1-B189-4A8B-A4C6-4DC5ECAF8BF8}">
      <dgm:prSet/>
      <dgm:spPr/>
      <dgm:t>
        <a:bodyPr/>
        <a:lstStyle/>
        <a:p>
          <a:endParaRPr lang="en-US"/>
        </a:p>
      </dgm:t>
    </dgm:pt>
    <dgm:pt modelId="{A85F997C-8D30-4CB4-BB2C-0E6F8D4396D5}">
      <dgm:prSet/>
      <dgm:spPr/>
      <dgm:t>
        <a:bodyPr/>
        <a:lstStyle/>
        <a:p>
          <a:r>
            <a:rPr lang="hr-HR"/>
            <a:t>Po vidu: svršeni i nesvršeni.</a:t>
          </a:r>
          <a:endParaRPr lang="en-US"/>
        </a:p>
      </dgm:t>
    </dgm:pt>
    <dgm:pt modelId="{5FE78262-E4CD-483B-BC1B-78F3D8291EAD}" type="parTrans" cxnId="{7061882C-B959-4B38-B1CC-711E25D892E5}">
      <dgm:prSet/>
      <dgm:spPr/>
      <dgm:t>
        <a:bodyPr/>
        <a:lstStyle/>
        <a:p>
          <a:endParaRPr lang="en-US"/>
        </a:p>
      </dgm:t>
    </dgm:pt>
    <dgm:pt modelId="{EA29D4DF-5FA7-49C1-9912-C2A136B1B27C}" type="sibTrans" cxnId="{7061882C-B959-4B38-B1CC-711E25D892E5}">
      <dgm:prSet/>
      <dgm:spPr/>
      <dgm:t>
        <a:bodyPr/>
        <a:lstStyle/>
        <a:p>
          <a:endParaRPr lang="en-US"/>
        </a:p>
      </dgm:t>
    </dgm:pt>
    <dgm:pt modelId="{98E49043-5852-43CA-A93D-2BFAD7878459}">
      <dgm:prSet/>
      <dgm:spPr/>
      <dgm:t>
        <a:bodyPr/>
        <a:lstStyle/>
        <a:p>
          <a:r>
            <a:rPr lang="hr-HR" dirty="0"/>
            <a:t>Po predmetu radnje: prijelazni, neprijelazni, povratni.</a:t>
          </a:r>
          <a:endParaRPr lang="en-US" dirty="0"/>
        </a:p>
      </dgm:t>
    </dgm:pt>
    <dgm:pt modelId="{E0DD6D1E-3027-498E-B5E0-0483FEAF590C}" type="parTrans" cxnId="{8B22FF98-4814-4F62-A861-38FA615572D6}">
      <dgm:prSet/>
      <dgm:spPr/>
      <dgm:t>
        <a:bodyPr/>
        <a:lstStyle/>
        <a:p>
          <a:endParaRPr lang="en-US"/>
        </a:p>
      </dgm:t>
    </dgm:pt>
    <dgm:pt modelId="{3D26F984-B1CC-4767-AF68-39D95C837E6D}" type="sibTrans" cxnId="{8B22FF98-4814-4F62-A861-38FA615572D6}">
      <dgm:prSet/>
      <dgm:spPr/>
      <dgm:t>
        <a:bodyPr/>
        <a:lstStyle/>
        <a:p>
          <a:endParaRPr lang="en-US"/>
        </a:p>
      </dgm:t>
    </dgm:pt>
    <dgm:pt modelId="{B9A52B83-4FD4-4D97-9A66-199190A93EA5}" type="pres">
      <dgm:prSet presAssocID="{EBCFF1C9-A54E-45D1-A0E3-A1B3B1FF3131}" presName="linear" presStyleCnt="0">
        <dgm:presLayoutVars>
          <dgm:animLvl val="lvl"/>
          <dgm:resizeHandles val="exact"/>
        </dgm:presLayoutVars>
      </dgm:prSet>
      <dgm:spPr/>
    </dgm:pt>
    <dgm:pt modelId="{7DAEAE12-5C1B-4A0F-BA4A-AF4128F63F07}" type="pres">
      <dgm:prSet presAssocID="{C75E088F-EB6A-425F-ABEF-475765160C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567E1F-61D3-4DD3-9066-F9A1787AC6CF}" type="pres">
      <dgm:prSet presAssocID="{9D4E6E35-964C-42CC-AA15-1FF55C5E3229}" presName="spacer" presStyleCnt="0"/>
      <dgm:spPr/>
    </dgm:pt>
    <dgm:pt modelId="{D816A436-8A72-48FC-9F30-8A4A30EB6488}" type="pres">
      <dgm:prSet presAssocID="{A85F997C-8D30-4CB4-BB2C-0E6F8D4396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B02D3D-D04F-496E-8036-52562D912317}" type="pres">
      <dgm:prSet presAssocID="{EA29D4DF-5FA7-49C1-9912-C2A136B1B27C}" presName="spacer" presStyleCnt="0"/>
      <dgm:spPr/>
    </dgm:pt>
    <dgm:pt modelId="{E8DF776D-5756-4430-823D-870DE9E3E389}" type="pres">
      <dgm:prSet presAssocID="{98E49043-5852-43CA-A93D-2BFAD78784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0B10D15-2210-49BA-8279-D11820831327}" type="presOf" srcId="{C75E088F-EB6A-425F-ABEF-475765160C7B}" destId="{7DAEAE12-5C1B-4A0F-BA4A-AF4128F63F07}" srcOrd="0" destOrd="0" presId="urn:microsoft.com/office/officeart/2005/8/layout/vList2"/>
    <dgm:cxn modelId="{7061882C-B959-4B38-B1CC-711E25D892E5}" srcId="{EBCFF1C9-A54E-45D1-A0E3-A1B3B1FF3131}" destId="{A85F997C-8D30-4CB4-BB2C-0E6F8D4396D5}" srcOrd="1" destOrd="0" parTransId="{5FE78262-E4CD-483B-BC1B-78F3D8291EAD}" sibTransId="{EA29D4DF-5FA7-49C1-9912-C2A136B1B27C}"/>
    <dgm:cxn modelId="{8B22FF98-4814-4F62-A861-38FA615572D6}" srcId="{EBCFF1C9-A54E-45D1-A0E3-A1B3B1FF3131}" destId="{98E49043-5852-43CA-A93D-2BFAD7878459}" srcOrd="2" destOrd="0" parTransId="{E0DD6D1E-3027-498E-B5E0-0483FEAF590C}" sibTransId="{3D26F984-B1CC-4767-AF68-39D95C837E6D}"/>
    <dgm:cxn modelId="{A60158C1-B189-4A8B-A4C6-4DC5ECAF8BF8}" srcId="{EBCFF1C9-A54E-45D1-A0E3-A1B3B1FF3131}" destId="{C75E088F-EB6A-425F-ABEF-475765160C7B}" srcOrd="0" destOrd="0" parTransId="{02640CF3-D983-47A9-8B93-5B3CDF2AE672}" sibTransId="{9D4E6E35-964C-42CC-AA15-1FF55C5E3229}"/>
    <dgm:cxn modelId="{0AABA2CE-BCB1-4042-9E04-85F9662FFCE7}" type="presOf" srcId="{98E49043-5852-43CA-A93D-2BFAD7878459}" destId="{E8DF776D-5756-4430-823D-870DE9E3E389}" srcOrd="0" destOrd="0" presId="urn:microsoft.com/office/officeart/2005/8/layout/vList2"/>
    <dgm:cxn modelId="{8B67BBEA-3902-48CF-807B-553F9177764A}" type="presOf" srcId="{A85F997C-8D30-4CB4-BB2C-0E6F8D4396D5}" destId="{D816A436-8A72-48FC-9F30-8A4A30EB6488}" srcOrd="0" destOrd="0" presId="urn:microsoft.com/office/officeart/2005/8/layout/vList2"/>
    <dgm:cxn modelId="{9D46A3EE-A284-4F67-98AA-DCCEFFBD161D}" type="presOf" srcId="{EBCFF1C9-A54E-45D1-A0E3-A1B3B1FF3131}" destId="{B9A52B83-4FD4-4D97-9A66-199190A93EA5}" srcOrd="0" destOrd="0" presId="urn:microsoft.com/office/officeart/2005/8/layout/vList2"/>
    <dgm:cxn modelId="{3C9CAAB3-17E4-497A-81D7-F71ED35848A5}" type="presParOf" srcId="{B9A52B83-4FD4-4D97-9A66-199190A93EA5}" destId="{7DAEAE12-5C1B-4A0F-BA4A-AF4128F63F07}" srcOrd="0" destOrd="0" presId="urn:microsoft.com/office/officeart/2005/8/layout/vList2"/>
    <dgm:cxn modelId="{9EA62D4E-D3E6-4FE7-A2F8-4F6759A276A7}" type="presParOf" srcId="{B9A52B83-4FD4-4D97-9A66-199190A93EA5}" destId="{DC567E1F-61D3-4DD3-9066-F9A1787AC6CF}" srcOrd="1" destOrd="0" presId="urn:microsoft.com/office/officeart/2005/8/layout/vList2"/>
    <dgm:cxn modelId="{595CA3CB-AAF6-411D-B485-C7EBA89F5682}" type="presParOf" srcId="{B9A52B83-4FD4-4D97-9A66-199190A93EA5}" destId="{D816A436-8A72-48FC-9F30-8A4A30EB6488}" srcOrd="2" destOrd="0" presId="urn:microsoft.com/office/officeart/2005/8/layout/vList2"/>
    <dgm:cxn modelId="{DDC54CCA-0A0C-4F1B-8CA7-641FBD4BBE9C}" type="presParOf" srcId="{B9A52B83-4FD4-4D97-9A66-199190A93EA5}" destId="{DEB02D3D-D04F-496E-8036-52562D912317}" srcOrd="3" destOrd="0" presId="urn:microsoft.com/office/officeart/2005/8/layout/vList2"/>
    <dgm:cxn modelId="{07F29CAE-9C40-4EF2-82F7-13176318B569}" type="presParOf" srcId="{B9A52B83-4FD4-4D97-9A66-199190A93EA5}" destId="{E8DF776D-5756-4430-823D-870DE9E3E3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DB195-A2D2-4749-A21E-74842DEE00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F2911-1C3E-4D04-993F-D0A49919C954}">
      <dgm:prSet/>
      <dgm:spPr/>
      <dgm:t>
        <a:bodyPr/>
        <a:lstStyle/>
        <a:p>
          <a:r>
            <a:rPr lang="hr-HR" dirty="0"/>
            <a:t>Časopis </a:t>
          </a:r>
          <a:r>
            <a:rPr lang="hr-HR" i="1" dirty="0"/>
            <a:t>Hrvatski jezik</a:t>
          </a:r>
          <a:r>
            <a:rPr lang="hr-HR" dirty="0"/>
            <a:t> održao je </a:t>
          </a:r>
          <a:r>
            <a:rPr lang="hr-HR" b="1" dirty="0"/>
            <a:t>natječaj </a:t>
          </a:r>
          <a:r>
            <a:rPr lang="hr-HR" dirty="0"/>
            <a:t>za najbolju hrvatsku </a:t>
          </a:r>
          <a:r>
            <a:rPr lang="hr-HR" b="1" dirty="0"/>
            <a:t>riječ</a:t>
          </a:r>
          <a:r>
            <a:rPr lang="hr-HR" dirty="0"/>
            <a:t> za </a:t>
          </a:r>
          <a:r>
            <a:rPr lang="hr-HR" b="1" dirty="0" err="1"/>
            <a:t>selfi</a:t>
          </a:r>
          <a:r>
            <a:rPr lang="hr-HR" dirty="0"/>
            <a:t>.</a:t>
          </a:r>
          <a:endParaRPr lang="en-US" dirty="0"/>
        </a:p>
      </dgm:t>
    </dgm:pt>
    <dgm:pt modelId="{F68F6AB3-A57F-4EDD-B494-DE8F925BAE25}" type="parTrans" cxnId="{85FE95C5-8BD6-44E9-9801-992496388029}">
      <dgm:prSet/>
      <dgm:spPr/>
      <dgm:t>
        <a:bodyPr/>
        <a:lstStyle/>
        <a:p>
          <a:endParaRPr lang="en-US"/>
        </a:p>
      </dgm:t>
    </dgm:pt>
    <dgm:pt modelId="{BE880B33-FFCB-4781-A28E-7616C10054BB}" type="sibTrans" cxnId="{85FE95C5-8BD6-44E9-9801-992496388029}">
      <dgm:prSet/>
      <dgm:spPr/>
      <dgm:t>
        <a:bodyPr/>
        <a:lstStyle/>
        <a:p>
          <a:endParaRPr lang="en-US"/>
        </a:p>
      </dgm:t>
    </dgm:pt>
    <dgm:pt modelId="{BF9EE53C-F78F-47E1-97A0-DEFABA4275B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/>
            <a:t>Proučivši </a:t>
          </a:r>
          <a:r>
            <a:rPr lang="hr-HR" b="1" dirty="0"/>
            <a:t>prijedloge</a:t>
          </a:r>
          <a:r>
            <a:rPr lang="hr-HR" dirty="0"/>
            <a:t>, redakcija je najboljom ocijenila</a:t>
          </a:r>
          <a:r>
            <a:rPr lang="hr-HR" b="1" dirty="0"/>
            <a:t> riječ </a:t>
          </a:r>
          <a:r>
            <a:rPr lang="hr-HR" dirty="0"/>
            <a:t>„</a:t>
          </a:r>
          <a:r>
            <a:rPr lang="hr-HR" dirty="0" err="1"/>
            <a:t>sebić</a:t>
          </a:r>
          <a:r>
            <a:rPr lang="hr-HR" dirty="0"/>
            <a:t>”.</a:t>
          </a:r>
          <a:endParaRPr lang="en-US" dirty="0"/>
        </a:p>
      </dgm:t>
    </dgm:pt>
    <dgm:pt modelId="{D88A7A29-E599-4C4D-A306-1A2B4B6038CE}" type="parTrans" cxnId="{D8C5E2F8-D2E2-457E-8789-E3E33BFE9479}">
      <dgm:prSet/>
      <dgm:spPr/>
      <dgm:t>
        <a:bodyPr/>
        <a:lstStyle/>
        <a:p>
          <a:endParaRPr lang="en-US"/>
        </a:p>
      </dgm:t>
    </dgm:pt>
    <dgm:pt modelId="{717C6D18-EFDC-4E9B-A185-BE8939489C83}" type="sibTrans" cxnId="{D8C5E2F8-D2E2-457E-8789-E3E33BFE9479}">
      <dgm:prSet/>
      <dgm:spPr/>
      <dgm:t>
        <a:bodyPr/>
        <a:lstStyle/>
        <a:p>
          <a:endParaRPr lang="en-US"/>
        </a:p>
      </dgm:t>
    </dgm:pt>
    <dgm:pt modelId="{0BC9CC03-C2E3-452B-AC28-802178FF0852}">
      <dgm:prSet/>
      <dgm:spPr/>
      <dgm:t>
        <a:bodyPr/>
        <a:lstStyle/>
        <a:p>
          <a:r>
            <a:rPr lang="hr-HR" dirty="0"/>
            <a:t>I naši su predci izrađivali </a:t>
          </a:r>
          <a:r>
            <a:rPr lang="hr-HR" b="1" dirty="0" err="1"/>
            <a:t>selfije</a:t>
          </a:r>
          <a:r>
            <a:rPr lang="hr-HR" dirty="0"/>
            <a:t> na </a:t>
          </a:r>
          <a:r>
            <a:rPr lang="hr-HR" b="1" dirty="0"/>
            <a:t>načine</a:t>
          </a:r>
          <a:r>
            <a:rPr lang="hr-HR" dirty="0"/>
            <a:t> koji su im bili dostupni.</a:t>
          </a:r>
          <a:endParaRPr lang="en-US" dirty="0"/>
        </a:p>
      </dgm:t>
    </dgm:pt>
    <dgm:pt modelId="{5783D9D7-9B4E-4864-A526-930E9A78554A}" type="parTrans" cxnId="{106DA9E7-14BE-4DE4-AED8-D9CBEFFD25C0}">
      <dgm:prSet/>
      <dgm:spPr/>
      <dgm:t>
        <a:bodyPr/>
        <a:lstStyle/>
        <a:p>
          <a:endParaRPr lang="en-US"/>
        </a:p>
      </dgm:t>
    </dgm:pt>
    <dgm:pt modelId="{964A8AFC-AEFF-4711-8088-8E9A4D6E0BA9}" type="sibTrans" cxnId="{106DA9E7-14BE-4DE4-AED8-D9CBEFFD25C0}">
      <dgm:prSet/>
      <dgm:spPr/>
      <dgm:t>
        <a:bodyPr/>
        <a:lstStyle/>
        <a:p>
          <a:endParaRPr lang="en-US"/>
        </a:p>
      </dgm:t>
    </dgm:pt>
    <dgm:pt modelId="{C66E8B01-6F92-4F0C-B924-54D67B29275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/>
            <a:t>Slikanje vlastitih portreta ušlo je u</a:t>
          </a:r>
          <a:r>
            <a:rPr lang="hr-HR" b="1" dirty="0"/>
            <a:t> modu </a:t>
          </a:r>
          <a:r>
            <a:rPr lang="hr-HR" dirty="0"/>
            <a:t>u 15. stoljeću…</a:t>
          </a:r>
          <a:endParaRPr lang="en-US" dirty="0"/>
        </a:p>
      </dgm:t>
    </dgm:pt>
    <dgm:pt modelId="{C4786E21-3E49-4830-BC71-9CF2AF3CB463}" type="parTrans" cxnId="{BE0748E6-C31D-43DB-8AD3-6F6FFB59D2B7}">
      <dgm:prSet/>
      <dgm:spPr/>
      <dgm:t>
        <a:bodyPr/>
        <a:lstStyle/>
        <a:p>
          <a:endParaRPr lang="en-US"/>
        </a:p>
      </dgm:t>
    </dgm:pt>
    <dgm:pt modelId="{7D9507FF-1948-488F-9E1B-D9F0ADB0891A}" type="sibTrans" cxnId="{BE0748E6-C31D-43DB-8AD3-6F6FFB59D2B7}">
      <dgm:prSet/>
      <dgm:spPr/>
      <dgm:t>
        <a:bodyPr/>
        <a:lstStyle/>
        <a:p>
          <a:endParaRPr lang="en-US"/>
        </a:p>
      </dgm:t>
    </dgm:pt>
    <dgm:pt modelId="{6E9A85A3-CE22-410D-ADB9-6B9AE7C590C4}" type="pres">
      <dgm:prSet presAssocID="{D74DB195-A2D2-4749-A21E-74842DEE00F0}" presName="linear" presStyleCnt="0">
        <dgm:presLayoutVars>
          <dgm:animLvl val="lvl"/>
          <dgm:resizeHandles val="exact"/>
        </dgm:presLayoutVars>
      </dgm:prSet>
      <dgm:spPr/>
    </dgm:pt>
    <dgm:pt modelId="{E97A81BD-277C-4CD0-8B29-85825E9039D5}" type="pres">
      <dgm:prSet presAssocID="{8B1F2911-1C3E-4D04-993F-D0A49919C9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1D11EE-52DD-4CD3-AFB4-E3A554B227D2}" type="pres">
      <dgm:prSet presAssocID="{BE880B33-FFCB-4781-A28E-7616C10054BB}" presName="spacer" presStyleCnt="0"/>
      <dgm:spPr/>
    </dgm:pt>
    <dgm:pt modelId="{2D570A51-6159-41BB-A614-DBCFD5C05F4D}" type="pres">
      <dgm:prSet presAssocID="{BF9EE53C-F78F-47E1-97A0-DEFABA4275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5EA37E-EEF5-43E8-9F23-4107A1DD6CBE}" type="pres">
      <dgm:prSet presAssocID="{717C6D18-EFDC-4E9B-A185-BE8939489C83}" presName="spacer" presStyleCnt="0"/>
      <dgm:spPr/>
    </dgm:pt>
    <dgm:pt modelId="{48168DE8-CB34-4CA5-9466-6E06236684F8}" type="pres">
      <dgm:prSet presAssocID="{0BC9CC03-C2E3-452B-AC28-802178FF08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1A9098-99DC-4FF4-A97C-920426241650}" type="pres">
      <dgm:prSet presAssocID="{964A8AFC-AEFF-4711-8088-8E9A4D6E0BA9}" presName="spacer" presStyleCnt="0"/>
      <dgm:spPr/>
    </dgm:pt>
    <dgm:pt modelId="{054CC30A-FEEF-4941-89C0-8F0DB3BF1909}" type="pres">
      <dgm:prSet presAssocID="{C66E8B01-6F92-4F0C-B924-54D67B2927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554747-F720-468B-8F59-75CF329132D6}" type="presOf" srcId="{8B1F2911-1C3E-4D04-993F-D0A49919C954}" destId="{E97A81BD-277C-4CD0-8B29-85825E9039D5}" srcOrd="0" destOrd="0" presId="urn:microsoft.com/office/officeart/2005/8/layout/vList2"/>
    <dgm:cxn modelId="{E1766494-C526-47B3-8AF9-455FBD03BF46}" type="presOf" srcId="{D74DB195-A2D2-4749-A21E-74842DEE00F0}" destId="{6E9A85A3-CE22-410D-ADB9-6B9AE7C590C4}" srcOrd="0" destOrd="0" presId="urn:microsoft.com/office/officeart/2005/8/layout/vList2"/>
    <dgm:cxn modelId="{9EED019D-88E2-4DF7-8E3B-6FB22DEBFDF5}" type="presOf" srcId="{C66E8B01-6F92-4F0C-B924-54D67B29275C}" destId="{054CC30A-FEEF-4941-89C0-8F0DB3BF1909}" srcOrd="0" destOrd="0" presId="urn:microsoft.com/office/officeart/2005/8/layout/vList2"/>
    <dgm:cxn modelId="{F6E812C1-BAA4-42FF-B92B-0D191737A6D5}" type="presOf" srcId="{0BC9CC03-C2E3-452B-AC28-802178FF0852}" destId="{48168DE8-CB34-4CA5-9466-6E06236684F8}" srcOrd="0" destOrd="0" presId="urn:microsoft.com/office/officeart/2005/8/layout/vList2"/>
    <dgm:cxn modelId="{85FE95C5-8BD6-44E9-9801-992496388029}" srcId="{D74DB195-A2D2-4749-A21E-74842DEE00F0}" destId="{8B1F2911-1C3E-4D04-993F-D0A49919C954}" srcOrd="0" destOrd="0" parTransId="{F68F6AB3-A57F-4EDD-B494-DE8F925BAE25}" sibTransId="{BE880B33-FFCB-4781-A28E-7616C10054BB}"/>
    <dgm:cxn modelId="{BE0748E6-C31D-43DB-8AD3-6F6FFB59D2B7}" srcId="{D74DB195-A2D2-4749-A21E-74842DEE00F0}" destId="{C66E8B01-6F92-4F0C-B924-54D67B29275C}" srcOrd="3" destOrd="0" parTransId="{C4786E21-3E49-4830-BC71-9CF2AF3CB463}" sibTransId="{7D9507FF-1948-488F-9E1B-D9F0ADB0891A}"/>
    <dgm:cxn modelId="{106DA9E7-14BE-4DE4-AED8-D9CBEFFD25C0}" srcId="{D74DB195-A2D2-4749-A21E-74842DEE00F0}" destId="{0BC9CC03-C2E3-452B-AC28-802178FF0852}" srcOrd="2" destOrd="0" parTransId="{5783D9D7-9B4E-4864-A526-930E9A78554A}" sibTransId="{964A8AFC-AEFF-4711-8088-8E9A4D6E0BA9}"/>
    <dgm:cxn modelId="{B71DD7E7-131A-4F2E-A750-A02F09A18788}" type="presOf" srcId="{BF9EE53C-F78F-47E1-97A0-DEFABA4275BF}" destId="{2D570A51-6159-41BB-A614-DBCFD5C05F4D}" srcOrd="0" destOrd="0" presId="urn:microsoft.com/office/officeart/2005/8/layout/vList2"/>
    <dgm:cxn modelId="{D8C5E2F8-D2E2-457E-8789-E3E33BFE9479}" srcId="{D74DB195-A2D2-4749-A21E-74842DEE00F0}" destId="{BF9EE53C-F78F-47E1-97A0-DEFABA4275BF}" srcOrd="1" destOrd="0" parTransId="{D88A7A29-E599-4C4D-A306-1A2B4B6038CE}" sibTransId="{717C6D18-EFDC-4E9B-A185-BE8939489C83}"/>
    <dgm:cxn modelId="{F377B974-2C83-4678-BB83-42FF1EB8E105}" type="presParOf" srcId="{6E9A85A3-CE22-410D-ADB9-6B9AE7C590C4}" destId="{E97A81BD-277C-4CD0-8B29-85825E9039D5}" srcOrd="0" destOrd="0" presId="urn:microsoft.com/office/officeart/2005/8/layout/vList2"/>
    <dgm:cxn modelId="{99C71EBB-735A-4830-A224-EB93BABEDFFF}" type="presParOf" srcId="{6E9A85A3-CE22-410D-ADB9-6B9AE7C590C4}" destId="{781D11EE-52DD-4CD3-AFB4-E3A554B227D2}" srcOrd="1" destOrd="0" presId="urn:microsoft.com/office/officeart/2005/8/layout/vList2"/>
    <dgm:cxn modelId="{2E1073A6-52D8-4FFB-BE6D-63724273129D}" type="presParOf" srcId="{6E9A85A3-CE22-410D-ADB9-6B9AE7C590C4}" destId="{2D570A51-6159-41BB-A614-DBCFD5C05F4D}" srcOrd="2" destOrd="0" presId="urn:microsoft.com/office/officeart/2005/8/layout/vList2"/>
    <dgm:cxn modelId="{D44E8964-7299-4723-9669-3BA20548EB41}" type="presParOf" srcId="{6E9A85A3-CE22-410D-ADB9-6B9AE7C590C4}" destId="{0C5EA37E-EEF5-43E8-9F23-4107A1DD6CBE}" srcOrd="3" destOrd="0" presId="urn:microsoft.com/office/officeart/2005/8/layout/vList2"/>
    <dgm:cxn modelId="{21D2A223-F9D8-43BE-A3A7-3D8CE1996B41}" type="presParOf" srcId="{6E9A85A3-CE22-410D-ADB9-6B9AE7C590C4}" destId="{48168DE8-CB34-4CA5-9466-6E06236684F8}" srcOrd="4" destOrd="0" presId="urn:microsoft.com/office/officeart/2005/8/layout/vList2"/>
    <dgm:cxn modelId="{E907B062-709F-4494-89D8-6F43E8B87D03}" type="presParOf" srcId="{6E9A85A3-CE22-410D-ADB9-6B9AE7C590C4}" destId="{071A9098-99DC-4FF4-A97C-920426241650}" srcOrd="5" destOrd="0" presId="urn:microsoft.com/office/officeart/2005/8/layout/vList2"/>
    <dgm:cxn modelId="{1C00E21F-DD73-464B-8BBF-1D8CA666E939}" type="presParOf" srcId="{6E9A85A3-CE22-410D-ADB9-6B9AE7C590C4}" destId="{054CC30A-FEEF-4941-89C0-8F0DB3BF19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EAE12-5C1B-4A0F-BA4A-AF4128F63F07}">
      <dsp:nvSpPr>
        <dsp:cNvPr id="0" name=""/>
        <dsp:cNvSpPr/>
      </dsp:nvSpPr>
      <dsp:spPr>
        <a:xfrm>
          <a:off x="0" y="888456"/>
          <a:ext cx="6367912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Po značenju: glagoli radnje, glagoli stanja i glagoli zbivanja.</a:t>
          </a:r>
          <a:endParaRPr lang="en-US" sz="3700" kern="1200" dirty="0"/>
        </a:p>
      </dsp:txBody>
      <dsp:txXfrm>
        <a:off x="71850" y="960306"/>
        <a:ext cx="6224212" cy="1328160"/>
      </dsp:txXfrm>
    </dsp:sp>
    <dsp:sp modelId="{D816A436-8A72-48FC-9F30-8A4A30EB6488}">
      <dsp:nvSpPr>
        <dsp:cNvPr id="0" name=""/>
        <dsp:cNvSpPr/>
      </dsp:nvSpPr>
      <dsp:spPr>
        <a:xfrm>
          <a:off x="0" y="2466876"/>
          <a:ext cx="6367912" cy="14718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/>
            <a:t>Po vidu: svršeni i nesvršeni.</a:t>
          </a:r>
          <a:endParaRPr lang="en-US" sz="3700" kern="1200"/>
        </a:p>
      </dsp:txBody>
      <dsp:txXfrm>
        <a:off x="71850" y="2538726"/>
        <a:ext cx="6224212" cy="1328160"/>
      </dsp:txXfrm>
    </dsp:sp>
    <dsp:sp modelId="{E8DF776D-5756-4430-823D-870DE9E3E389}">
      <dsp:nvSpPr>
        <dsp:cNvPr id="0" name=""/>
        <dsp:cNvSpPr/>
      </dsp:nvSpPr>
      <dsp:spPr>
        <a:xfrm>
          <a:off x="0" y="4045296"/>
          <a:ext cx="6367912" cy="1471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Po predmetu radnje: prijelazni, neprijelazni, povratni.</a:t>
          </a:r>
          <a:endParaRPr lang="en-US" sz="3700" kern="1200" dirty="0"/>
        </a:p>
      </dsp:txBody>
      <dsp:txXfrm>
        <a:off x="71850" y="4117146"/>
        <a:ext cx="6224212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81BD-277C-4CD0-8B29-85825E9039D5}">
      <dsp:nvSpPr>
        <dsp:cNvPr id="0" name=""/>
        <dsp:cNvSpPr/>
      </dsp:nvSpPr>
      <dsp:spPr>
        <a:xfrm>
          <a:off x="0" y="763838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Časopis </a:t>
          </a:r>
          <a:r>
            <a:rPr lang="hr-HR" sz="2700" i="1" kern="1200" dirty="0"/>
            <a:t>Hrvatski jezik</a:t>
          </a:r>
          <a:r>
            <a:rPr lang="hr-HR" sz="2700" kern="1200" dirty="0"/>
            <a:t> održao je </a:t>
          </a:r>
          <a:r>
            <a:rPr lang="hr-HR" sz="2700" b="1" kern="1200" dirty="0"/>
            <a:t>natječaj </a:t>
          </a:r>
          <a:r>
            <a:rPr lang="hr-HR" sz="2700" kern="1200" dirty="0"/>
            <a:t>za najbolju hrvatsku </a:t>
          </a:r>
          <a:r>
            <a:rPr lang="hr-HR" sz="2700" b="1" kern="1200" dirty="0"/>
            <a:t>riječ</a:t>
          </a:r>
          <a:r>
            <a:rPr lang="hr-HR" sz="2700" kern="1200" dirty="0"/>
            <a:t> za </a:t>
          </a:r>
          <a:r>
            <a:rPr lang="hr-HR" sz="2700" b="1" kern="1200" dirty="0" err="1"/>
            <a:t>selfi</a:t>
          </a:r>
          <a:r>
            <a:rPr lang="hr-HR" sz="2700" kern="1200" dirty="0"/>
            <a:t>.</a:t>
          </a:r>
          <a:endParaRPr lang="en-US" sz="2700" kern="1200" dirty="0"/>
        </a:p>
      </dsp:txBody>
      <dsp:txXfrm>
        <a:off x="31613" y="795451"/>
        <a:ext cx="10452374" cy="584369"/>
      </dsp:txXfrm>
    </dsp:sp>
    <dsp:sp modelId="{2D570A51-6159-41BB-A614-DBCFD5C05F4D}">
      <dsp:nvSpPr>
        <dsp:cNvPr id="0" name=""/>
        <dsp:cNvSpPr/>
      </dsp:nvSpPr>
      <dsp:spPr>
        <a:xfrm>
          <a:off x="0" y="1489193"/>
          <a:ext cx="10515600" cy="6475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Proučivši </a:t>
          </a:r>
          <a:r>
            <a:rPr lang="hr-HR" sz="2700" b="1" kern="1200" dirty="0"/>
            <a:t>prijedloge</a:t>
          </a:r>
          <a:r>
            <a:rPr lang="hr-HR" sz="2700" kern="1200" dirty="0"/>
            <a:t>, redakcija je najboljom ocijenila</a:t>
          </a:r>
          <a:r>
            <a:rPr lang="hr-HR" sz="2700" b="1" kern="1200" dirty="0"/>
            <a:t> riječ </a:t>
          </a:r>
          <a:r>
            <a:rPr lang="hr-HR" sz="2700" kern="1200" dirty="0"/>
            <a:t>„</a:t>
          </a:r>
          <a:r>
            <a:rPr lang="hr-HR" sz="2700" kern="1200" dirty="0" err="1"/>
            <a:t>sebić</a:t>
          </a:r>
          <a:r>
            <a:rPr lang="hr-HR" sz="2700" kern="1200" dirty="0"/>
            <a:t>”.</a:t>
          </a:r>
          <a:endParaRPr lang="en-US" sz="2700" kern="1200" dirty="0"/>
        </a:p>
      </dsp:txBody>
      <dsp:txXfrm>
        <a:off x="31613" y="1520806"/>
        <a:ext cx="10452374" cy="584369"/>
      </dsp:txXfrm>
    </dsp:sp>
    <dsp:sp modelId="{48168DE8-CB34-4CA5-9466-6E06236684F8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I naši su predci izrađivali </a:t>
          </a:r>
          <a:r>
            <a:rPr lang="hr-HR" sz="2700" b="1" kern="1200" dirty="0" err="1"/>
            <a:t>selfije</a:t>
          </a:r>
          <a:r>
            <a:rPr lang="hr-HR" sz="2700" kern="1200" dirty="0"/>
            <a:t> na </a:t>
          </a:r>
          <a:r>
            <a:rPr lang="hr-HR" sz="2700" b="1" kern="1200" dirty="0"/>
            <a:t>načine</a:t>
          </a:r>
          <a:r>
            <a:rPr lang="hr-HR" sz="2700" kern="1200" dirty="0"/>
            <a:t> koji su im bili dostupni.</a:t>
          </a:r>
          <a:endParaRPr lang="en-US" sz="2700" kern="1200" dirty="0"/>
        </a:p>
      </dsp:txBody>
      <dsp:txXfrm>
        <a:off x="31613" y="2246162"/>
        <a:ext cx="10452374" cy="584369"/>
      </dsp:txXfrm>
    </dsp:sp>
    <dsp:sp modelId="{054CC30A-FEEF-4941-89C0-8F0DB3BF1909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Slikanje vlastitih portreta ušlo je u</a:t>
          </a:r>
          <a:r>
            <a:rPr lang="hr-HR" sz="2700" b="1" kern="1200" dirty="0"/>
            <a:t> modu </a:t>
          </a:r>
          <a:r>
            <a:rPr lang="hr-HR" sz="2700" kern="1200" dirty="0"/>
            <a:t>u 15. stoljeću…</a:t>
          </a:r>
          <a:endParaRPr lang="en-US" sz="2700" kern="1200" dirty="0"/>
        </a:p>
      </dsp:txBody>
      <dsp:txXfrm>
        <a:off x="31613" y="2971517"/>
        <a:ext cx="10452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3D2DA-123B-495E-9083-4F7D32FF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9A4143-59B3-47CD-BED1-2C3222669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267D0E-1C7E-4E17-9D06-F52E4787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DB2201-1E48-4091-A2DF-EDA556A2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105970-4A4E-45A5-98A4-55E634B6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23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C7E227-484A-439A-9126-378D7605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8B85978-86AE-4BA9-87E7-464E053F7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9C07E8-317B-44A3-B1F2-D9C83C5A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60420-B5D7-4F2F-A7D2-F25665FF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1672C5-D34B-4984-8165-CB274EB0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6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B30B857-BDCE-414E-9A74-1C5B6784F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373EAEC-D29A-4C74-82C7-D1D83FDC6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DC84D3-61F9-4EE8-8D04-FA09D0FE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2FDFD4-CC4B-4F03-959E-90FFE759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D4B645-8F18-432C-8929-68E5354A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8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BBE23-39DB-432F-979A-F92AC0EA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0FDFE6-3187-4955-A647-FDAAB468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A1EB619-B9EE-4331-B655-E803CAE4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23AD79-3627-4F69-A1F7-02B50AE9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DD4197-C068-495E-BF9A-EAE6686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7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267A3-5159-4CE3-B119-2436245E1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810E9A-839E-439B-9516-153552D1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4B0E3D3-8C42-489B-9C32-FA84D799E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98A822-A72C-4DF8-B8A6-9D595055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BCBFDD-53BC-4238-878B-8876BD03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62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9B8E3-8FD8-4497-9464-BE8D8781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D52C36-9544-451E-AA1D-96C5D968A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40AC7F-D21C-42EF-B288-9317B98D7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B1E45A-B3D4-4217-9EE1-600A8804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94666E-9566-441A-B1E2-D8243853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06D3AAA-691F-409E-99C8-663032D4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43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A2E3E-2646-4C5E-AE88-345F80B4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6676F7-9588-4DF0-B77B-2DE9A7B2C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81A36A2-C281-4E50-A66C-3E34AB87E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DBBF925-498B-4D29-A80A-13ED5A671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C22528D-8782-434F-BC38-EEE98D4DE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F7B6363-238D-424F-8867-FBC1B922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5B8D27F-C008-4653-A5D0-86797F32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25B364C-51C4-4E0A-A415-12EA13C8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7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FC997-94B6-4506-8EA0-25E0EF7E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88906AC-3BE8-4E2C-A918-40970B65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8DC0EA-7375-478B-8FA6-34A37A5C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93E75A-E5A6-449F-93D9-64549EDD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16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AA54B98-A647-45DE-9D11-F09D48F3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407AE4C-B54E-46CB-93A4-FF446757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7E3764B-E195-4811-B4CC-F5105FBA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70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02728-4A30-4A1F-B368-F950686C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B7DF51-EAEF-47F1-8618-8C60BBB0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7D755DB-5E16-44BB-ABA9-7597444C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2362D3-5B1C-46C4-8397-88690794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8A83397-F67A-426C-96A3-1913F2A0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CBA9A-E737-46A4-B14F-709FA297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0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CA5C60-92A9-4F67-BB5B-27AC566C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02F50F8-AB48-4E6D-81DB-C255D1F3E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C334D7F-56E6-4E5F-823C-BD2843BCF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AD807E-E763-40CE-98AE-6231E0E2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E8D5DD-69DB-44F2-A559-19BB5EA7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CCDAD1C-90D1-4630-AAF1-181F0594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15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3E11051-EBA4-4AB6-94EE-75ADB36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868C13-4B0F-464F-818A-308821FAF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4329B7-5EC9-411D-805D-7077C9D28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3C06-D767-48E4-9AA8-5CF16D8C6D22}" type="datetimeFigureOut">
              <a:rPr lang="hr-HR" smtClean="0"/>
              <a:t>7.2.2021.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89523A-0932-41D4-9081-F52C720C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95A86F5-E0FB-4AD8-A109-B84FD8034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D3A6-B0E6-4CB3-8979-EC29232FCD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8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5C62D9-9222-485D-91CA-B9A66EAEF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89" b="344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4552EA-0A01-4037-BE62-938D53E08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r-HR" sz="5200">
                <a:solidFill>
                  <a:srgbClr val="FFFFFF"/>
                </a:solidFill>
              </a:rPr>
              <a:t>Glagoli po predmetu radnje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CFC82E-AA32-4838-AE99-B07E3BC6E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427A0-D1B9-40CC-8350-01EEE5AD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93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solidFill>
                  <a:srgbClr val="C00000"/>
                </a:solidFill>
                <a:latin typeface="+mj-lt"/>
              </a:rPr>
              <a:t>1. PRIJELAZNI GLAGOLI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844EE9-4D49-4F28-BAA4-5668BF6A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02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Oni kojima radnja prelazi na predmet radnje.</a:t>
            </a:r>
          </a:p>
          <a:p>
            <a:pPr>
              <a:lnSpc>
                <a:spcPct val="150000"/>
              </a:lnSpc>
            </a:pPr>
            <a:r>
              <a:rPr lang="hr-HR" dirty="0"/>
              <a:t>Imaju uvijek uza sebe imenicu </a:t>
            </a:r>
            <a:r>
              <a:rPr lang="hr-HR" dirty="0">
                <a:solidFill>
                  <a:srgbClr val="FF0000"/>
                </a:solidFill>
              </a:rPr>
              <a:t>u akuzativu bez prijedloga.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Čitali smo </a:t>
            </a:r>
            <a:r>
              <a:rPr lang="hr-HR" dirty="0"/>
              <a:t>zanimljivu </a:t>
            </a:r>
            <a:r>
              <a:rPr lang="hr-HR" dirty="0">
                <a:solidFill>
                  <a:schemeClr val="accent1"/>
                </a:solidFill>
              </a:rPr>
              <a:t>knjigu.</a:t>
            </a:r>
          </a:p>
          <a:p>
            <a:pPr>
              <a:lnSpc>
                <a:spcPct val="150000"/>
              </a:lnSpc>
            </a:pPr>
            <a:r>
              <a:rPr lang="hr-HR" dirty="0"/>
              <a:t>Željka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je posjetila </a:t>
            </a:r>
            <a:r>
              <a:rPr lang="hr-HR" dirty="0">
                <a:solidFill>
                  <a:schemeClr val="accent1"/>
                </a:solidFill>
              </a:rPr>
              <a:t>majku.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Nije htio napisati </a:t>
            </a:r>
            <a:r>
              <a:rPr lang="hr-HR" dirty="0">
                <a:solidFill>
                  <a:schemeClr val="accent1"/>
                </a:solidFill>
              </a:rPr>
              <a:t>zadaću.</a:t>
            </a:r>
          </a:p>
          <a:p>
            <a:pPr>
              <a:lnSpc>
                <a:spcPct val="150000"/>
              </a:lnSpc>
            </a:pPr>
            <a:r>
              <a:rPr lang="hr-HR" dirty="0"/>
              <a:t>Uspješno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su prešli </a:t>
            </a:r>
            <a:r>
              <a:rPr lang="hr-HR" dirty="0">
                <a:solidFill>
                  <a:schemeClr val="accent1"/>
                </a:solidFill>
              </a:rPr>
              <a:t>rijeku. </a:t>
            </a: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BB875B-8D62-469D-A160-990F951F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+mj-lt"/>
              </a:rPr>
              <a:t>2. NEPRIJELAZNI GLAGOLI</a:t>
            </a:r>
          </a:p>
        </p:txBody>
      </p:sp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596B7B55-3DFD-4F8E-82E5-12471E57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" b="-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D0F73A19-6D4A-4120-B4CF-A6B67A4C5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5928" y="2386584"/>
            <a:ext cx="4349230" cy="42124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Oni koji uza sebe nemaju imenicu u akuzativu bez prijedloga. Ona se nalazi ili </a:t>
            </a:r>
            <a:r>
              <a:rPr lang="hr-HR" dirty="0">
                <a:solidFill>
                  <a:srgbClr val="C00000"/>
                </a:solidFill>
              </a:rPr>
              <a:t>u akuzativu s prijedlogom ili u svim ostalim padežima.</a:t>
            </a:r>
          </a:p>
        </p:txBody>
      </p:sp>
    </p:spTree>
    <p:extLst>
      <p:ext uri="{BB962C8B-B14F-4D97-AF65-F5344CB8AC3E}">
        <p14:creationId xmlns:p14="http://schemas.microsoft.com/office/powerpoint/2010/main" val="4570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06BF687F-BBDE-43E5-8F2F-0C411D0D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 r="1" b="10707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878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8356E9B-E29E-4377-874A-B524C136D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3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394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00B9BD-4B5C-4F7F-9C7D-B28962B1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960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6"/>
                </a:solidFill>
                <a:latin typeface="+mj-lt"/>
              </a:rPr>
              <a:t>3. POVRATNI GLAGOLI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5B4026-9589-4527-BD59-CF04AC68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5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Po čemu najlakše prepoznajemo povratne glagole?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Prepoznajemo ih po </a:t>
            </a:r>
            <a:r>
              <a:rPr lang="hr-HR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POVRATNOJ ZAMJENICI SE!</a:t>
            </a:r>
          </a:p>
          <a:p>
            <a:pPr>
              <a:lnSpc>
                <a:spcPct val="150000"/>
              </a:lnSpc>
            </a:pPr>
            <a:endParaRPr lang="hr-HR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3200" dirty="0">
                <a:latin typeface="+mj-lt"/>
              </a:rPr>
              <a:t>Tko </a:t>
            </a:r>
            <a:r>
              <a:rPr lang="hr-HR" sz="3200" dirty="0">
                <a:solidFill>
                  <a:srgbClr val="C00000"/>
                </a:solidFill>
                <a:latin typeface="+mj-lt"/>
              </a:rPr>
              <a:t>se</a:t>
            </a:r>
            <a:r>
              <a:rPr lang="hr-HR" sz="3200" dirty="0">
                <a:latin typeface="+mj-lt"/>
              </a:rPr>
              <a:t> prvi </a:t>
            </a:r>
            <a:r>
              <a:rPr lang="hr-HR" sz="3200" dirty="0">
                <a:solidFill>
                  <a:srgbClr val="C00000"/>
                </a:solidFill>
                <a:latin typeface="+mj-lt"/>
              </a:rPr>
              <a:t>dosjetio</a:t>
            </a:r>
            <a:r>
              <a:rPr lang="hr-HR" sz="3200" dirty="0">
                <a:latin typeface="+mj-lt"/>
              </a:rPr>
              <a:t> </a:t>
            </a:r>
            <a:r>
              <a:rPr lang="hr-HR" sz="3200" dirty="0" err="1">
                <a:latin typeface="+mj-lt"/>
              </a:rPr>
              <a:t>selfija</a:t>
            </a:r>
            <a:r>
              <a:rPr lang="hr-HR" sz="3200" dirty="0"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C00000"/>
                </a:solidFill>
                <a:latin typeface="+mj-lt"/>
              </a:rPr>
              <a:t>Fotografiraju se </a:t>
            </a:r>
            <a:r>
              <a:rPr lang="hr-HR" sz="3200" dirty="0">
                <a:latin typeface="+mj-lt"/>
              </a:rPr>
              <a:t>gotovo svi.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2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CE95EA-FB01-40D2-969D-4F1B8E54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31" y="128727"/>
            <a:ext cx="10515600" cy="9487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200" dirty="0"/>
              <a:t>VRSTE POVRTNIH GLAGOLA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1B2F19-861D-44BF-A9A3-E1F7E1C2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402672"/>
            <a:ext cx="11833934" cy="53266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6"/>
                </a:solidFill>
              </a:rPr>
              <a:t>1) PRAVI POVRATNI GLAGOLI- </a:t>
            </a:r>
            <a:r>
              <a:rPr lang="hr-HR" dirty="0"/>
              <a:t>izriču radnju koju subjekt vrši sam na sebi. (SE </a:t>
            </a:r>
            <a:r>
              <a:rPr lang="hr-HR" dirty="0" err="1"/>
              <a:t>se</a:t>
            </a:r>
            <a:r>
              <a:rPr lang="hr-HR" dirty="0"/>
              <a:t> može zamijeniti sa SEBE)</a:t>
            </a:r>
          </a:p>
          <a:p>
            <a:pPr>
              <a:lnSpc>
                <a:spcPct val="150000"/>
              </a:lnSpc>
            </a:pPr>
            <a:r>
              <a:rPr lang="hr-HR" dirty="0"/>
              <a:t>Češljam se (sebe), gledam se (sebe), promatram se (sebe)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6"/>
                </a:solidFill>
              </a:rPr>
              <a:t> </a:t>
            </a:r>
            <a:r>
              <a:rPr lang="hr-HR" b="1" dirty="0">
                <a:solidFill>
                  <a:schemeClr val="accent6"/>
                </a:solidFill>
              </a:rPr>
              <a:t>2) NEPRAVI POVRATNI GLAGOLI- </a:t>
            </a:r>
            <a:r>
              <a:rPr lang="hr-HR" dirty="0"/>
              <a:t>izriču radnju koja se ne vrača izravno na subjekt. (SE </a:t>
            </a:r>
            <a:r>
              <a:rPr lang="hr-HR" dirty="0" err="1"/>
              <a:t>se</a:t>
            </a:r>
            <a:r>
              <a:rPr lang="hr-HR" dirty="0"/>
              <a:t> ne može zamijeniti sa SEBE)</a:t>
            </a:r>
          </a:p>
          <a:p>
            <a:pPr>
              <a:lnSpc>
                <a:spcPct val="150000"/>
              </a:lnSpc>
            </a:pPr>
            <a:r>
              <a:rPr lang="hr-HR" dirty="0"/>
              <a:t>Smijem se </a:t>
            </a:r>
            <a:r>
              <a:rPr lang="hr-HR" strike="sngStrike" dirty="0"/>
              <a:t>(smijem sebe),</a:t>
            </a:r>
            <a:r>
              <a:rPr lang="hr-HR" dirty="0"/>
              <a:t> veseliti se </a:t>
            </a:r>
            <a:r>
              <a:rPr lang="hr-HR" strike="sngStrike" dirty="0"/>
              <a:t>(veseliti sebe)</a:t>
            </a:r>
            <a:r>
              <a:rPr lang="hr-HR" dirty="0"/>
              <a:t>, brinuti se </a:t>
            </a:r>
            <a:r>
              <a:rPr lang="hr-HR" strike="sngStrike" dirty="0"/>
              <a:t>(brinuti sebe)</a:t>
            </a:r>
          </a:p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6"/>
                </a:solidFill>
              </a:rPr>
              <a:t>3) UZAJAMNO POVRATNI GLAGOLI-</a:t>
            </a:r>
            <a:r>
              <a:rPr lang="hr-HR" b="1" dirty="0"/>
              <a:t> </a:t>
            </a:r>
            <a:r>
              <a:rPr lang="hr-HR" dirty="0"/>
              <a:t>izriču radnju koju subjekti obavljaju međusobno.</a:t>
            </a:r>
          </a:p>
          <a:p>
            <a:pPr>
              <a:lnSpc>
                <a:spcPct val="150000"/>
              </a:lnSpc>
            </a:pPr>
            <a:r>
              <a:rPr lang="hr-HR" dirty="0"/>
              <a:t>Dogovaramo se, zabavljamo se, častimo se</a:t>
            </a:r>
          </a:p>
        </p:txBody>
      </p:sp>
    </p:spTree>
    <p:extLst>
      <p:ext uri="{BB962C8B-B14F-4D97-AF65-F5344CB8AC3E}">
        <p14:creationId xmlns:p14="http://schemas.microsoft.com/office/powerpoint/2010/main" val="195909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05A2F28-EA83-43D5-A58F-AE6331CC7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07" y="694598"/>
            <a:ext cx="8812648" cy="5468803"/>
          </a:xfrm>
        </p:spPr>
      </p:pic>
    </p:spTree>
    <p:extLst>
      <p:ext uri="{BB962C8B-B14F-4D97-AF65-F5344CB8AC3E}">
        <p14:creationId xmlns:p14="http://schemas.microsoft.com/office/powerpoint/2010/main" val="35769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F9E9EACA-7B2C-4B70-B68B-03E7BAC43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" b="5"/>
          <a:stretch/>
        </p:blipFill>
        <p:spPr>
          <a:xfrm>
            <a:off x="231785" y="2544418"/>
            <a:ext cx="6248914" cy="40651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Rezervirano mjesto sadržaja 6" descr="Slika na kojoj se prikazuje nebo, na otvorenom, obično, zrakoplov&#10;&#10;Opis je automatski generiran">
            <a:extLst>
              <a:ext uri="{FF2B5EF4-FFF2-40B4-BE49-F238E27FC236}">
                <a16:creationId xmlns:a16="http://schemas.microsoft.com/office/drawing/2014/main" id="{5AB7E20C-A105-4DF2-A568-48B49847F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08" y="2978923"/>
            <a:ext cx="5246688" cy="313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37DF588-9996-4F7C-AA52-10F6373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FFFFFF"/>
                </a:solidFill>
                <a:latin typeface="+mj-lt"/>
              </a:rPr>
              <a:t>Jesu li podcrtani glagoli prijelazni, neprijelazni ili povratni?</a:t>
            </a:r>
          </a:p>
        </p:txBody>
      </p:sp>
    </p:spTree>
    <p:extLst>
      <p:ext uri="{BB962C8B-B14F-4D97-AF65-F5344CB8AC3E}">
        <p14:creationId xmlns:p14="http://schemas.microsoft.com/office/powerpoint/2010/main" val="221841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D6BBD4-ACD2-41A3-B872-BAB92BF4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57" y="774448"/>
            <a:ext cx="5049078" cy="10881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sz="3100" dirty="0"/>
              <a:t>U sljedećim rečenicama podcrtaj predmet radnje.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AD7D08-0C97-4D53-9B14-118C3246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57" y="2043871"/>
            <a:ext cx="5049078" cy="45877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Čekam autobus već pola sata. </a:t>
            </a:r>
          </a:p>
          <a:p>
            <a:pPr>
              <a:lnSpc>
                <a:spcPct val="150000"/>
              </a:lnSpc>
            </a:pPr>
            <a:r>
              <a:rPr lang="hr-HR" dirty="0"/>
              <a:t>Baka je ispekla ukusne kolačiće.</a:t>
            </a:r>
          </a:p>
          <a:p>
            <a:pPr>
              <a:lnSpc>
                <a:spcPct val="150000"/>
              </a:lnSpc>
            </a:pPr>
            <a:r>
              <a:rPr lang="hr-HR" dirty="0"/>
              <a:t>Vidjeli su nas u kinu.</a:t>
            </a:r>
          </a:p>
          <a:p>
            <a:pPr>
              <a:lnSpc>
                <a:spcPct val="150000"/>
              </a:lnSpc>
            </a:pPr>
            <a:r>
              <a:rPr lang="hr-HR" dirty="0"/>
              <a:t>Maja ga je srela ispred škole.</a:t>
            </a:r>
          </a:p>
          <a:p>
            <a:pPr>
              <a:lnSpc>
                <a:spcPct val="150000"/>
              </a:lnSpc>
            </a:pPr>
            <a:r>
              <a:rPr lang="hr-HR" dirty="0"/>
              <a:t>Prelistavam časopis o uspješnim ljudima.</a:t>
            </a:r>
          </a:p>
        </p:txBody>
      </p:sp>
      <p:pic>
        <p:nvPicPr>
          <p:cNvPr id="5" name="Slika 4" descr="Slika na kojoj se prikazuje žuto, transport&#10;&#10;Opis je automatski generiran">
            <a:extLst>
              <a:ext uri="{FF2B5EF4-FFF2-40B4-BE49-F238E27FC236}">
                <a16:creationId xmlns:a16="http://schemas.microsoft.com/office/drawing/2014/main" id="{E8DE790C-D530-4505-978C-561653B2B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r="19634"/>
          <a:stretch/>
        </p:blipFill>
        <p:spPr>
          <a:xfrm>
            <a:off x="5461117" y="302304"/>
            <a:ext cx="6588026" cy="6253392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72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F93DE-ECE4-4180-AF62-39FE2D4F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12073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hr-HR" dirty="0"/>
            </a:br>
            <a:r>
              <a:rPr lang="hr-HR" dirty="0"/>
              <a:t>Radna bilježnica str. 54 – 57.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529E821-3DEE-4D21-9B6A-D8CA4938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20" y="1690688"/>
            <a:ext cx="6251359" cy="46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0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48BC923-5F19-48C7-B729-68577C17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hr-HR" sz="4800" dirty="0">
                <a:solidFill>
                  <a:schemeClr val="bg1"/>
                </a:solidFill>
              </a:rPr>
              <a:t>Kako dijelimo glagole?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A109A27-80B6-4315-BB83-DFB432144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70842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1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E419CF-AF8B-4B72-BCC2-D54E734F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31884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r-HR" sz="4000" dirty="0"/>
              <a:t>SELFIE, </a:t>
            </a:r>
            <a:r>
              <a:rPr lang="hr-HR" sz="3600" dirty="0"/>
              <a:t>SEBIĆ</a:t>
            </a:r>
            <a:r>
              <a:rPr lang="hr-HR" sz="4000" dirty="0"/>
              <a:t>, SAMOSLIK…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F42AF1-377A-4BB2-87C3-5968B429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909" y="920119"/>
            <a:ext cx="5890717" cy="5017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>
            <a:normAutofit fontScale="92500"/>
          </a:bodyPr>
          <a:lstStyle/>
          <a:p>
            <a:r>
              <a:rPr lang="hr-HR" sz="2200" b="1" dirty="0"/>
              <a:t>Pročitajmo tekst u udžbeniku na stranici 46.</a:t>
            </a:r>
          </a:p>
          <a:p>
            <a:pPr>
              <a:lnSpc>
                <a:spcPct val="150000"/>
              </a:lnSpc>
            </a:pPr>
            <a:endParaRPr lang="hr-HR" sz="2200" dirty="0"/>
          </a:p>
          <a:p>
            <a:pPr>
              <a:lnSpc>
                <a:spcPct val="150000"/>
              </a:lnSpc>
            </a:pPr>
            <a:r>
              <a:rPr lang="hr-HR" sz="2200" dirty="0"/>
              <a:t>Što mislite o </a:t>
            </a:r>
            <a:r>
              <a:rPr lang="hr-HR" sz="2200" dirty="0" err="1"/>
              <a:t>selfijima</a:t>
            </a:r>
            <a:r>
              <a:rPr lang="hr-H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Kada ljudi najčešće rade </a:t>
            </a:r>
            <a:r>
              <a:rPr lang="hr-HR" sz="2200" dirty="0" err="1"/>
              <a:t>selfije</a:t>
            </a:r>
            <a:r>
              <a:rPr lang="hr-H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Zbog čega ljudi rade </a:t>
            </a:r>
            <a:r>
              <a:rPr lang="hr-HR" sz="2200" dirty="0" err="1"/>
              <a:t>selfije</a:t>
            </a:r>
            <a:r>
              <a:rPr lang="hr-H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Koji su još nazivi za </a:t>
            </a:r>
            <a:r>
              <a:rPr lang="hr-HR" sz="2200" dirty="0" err="1"/>
              <a:t>selfi</a:t>
            </a:r>
            <a:r>
              <a:rPr lang="hr-HR" sz="2200" dirty="0"/>
              <a:t>, a koji je dobio nagradu za najbolju riječ?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Na koji način su ljudi radili </a:t>
            </a:r>
            <a:r>
              <a:rPr lang="hr-HR" sz="2200" dirty="0" err="1"/>
              <a:t>sefije</a:t>
            </a:r>
            <a:r>
              <a:rPr lang="hr-HR" sz="2200" dirty="0"/>
              <a:t> u 15.st.?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Poznajete li neke slikare koji su radili autoportrete?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5966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tekst, linijski crtež&#10;&#10;Opis je automatski generiran">
            <a:extLst>
              <a:ext uri="{FF2B5EF4-FFF2-40B4-BE49-F238E27FC236}">
                <a16:creationId xmlns:a16="http://schemas.microsoft.com/office/drawing/2014/main" id="{CA85ED14-2F04-4DAE-9D93-84A771499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59" y="575588"/>
            <a:ext cx="2648371" cy="3461922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9CF0DC-7D78-4AA6-833B-41884A58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PABLO PICASSO – autoportreti, dobna refleksija</a:t>
            </a:r>
          </a:p>
        </p:txBody>
      </p: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E01E39B0-6743-4C56-8264-1CB0312CF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1512032"/>
            <a:ext cx="2659472" cy="1589034"/>
          </a:xfrm>
          <a:prstGeom prst="rect">
            <a:avLst/>
          </a:prstGeom>
        </p:spPr>
      </p:pic>
      <p:pic>
        <p:nvPicPr>
          <p:cNvPr id="5" name="Rezervirano mjesto sadržaja 4" descr="Slika na kojoj se prikazuje linijski crtež&#10;&#10;Opis je automatski generiran">
            <a:extLst>
              <a:ext uri="{FF2B5EF4-FFF2-40B4-BE49-F238E27FC236}">
                <a16:creationId xmlns:a16="http://schemas.microsoft.com/office/drawing/2014/main" id="{FE55A5D3-C81B-48D6-AD8E-566B4722C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43" y="416066"/>
            <a:ext cx="2646677" cy="378096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Slika na kojoj se prikazuje osoba, muškarac, šešir, nošenje&#10;&#10;Opis je automatski generiran">
            <a:extLst>
              <a:ext uri="{FF2B5EF4-FFF2-40B4-BE49-F238E27FC236}">
                <a16:creationId xmlns:a16="http://schemas.microsoft.com/office/drawing/2014/main" id="{691B29B4-962C-400A-9A11-74749654F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69" y="770998"/>
            <a:ext cx="2648372" cy="311573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1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8A109-69B6-400E-98A1-7DF0B333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0" y="4918466"/>
            <a:ext cx="10923638" cy="13176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FRIDA KHALO- </a:t>
            </a:r>
            <a:r>
              <a:rPr lang="hr-HR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meksička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slikarica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velika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obožavateljica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slike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svoje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7" name="Slika 6" descr="Slika na kojoj se prikazuje osoba, zid, muškarac, na zatvorenom&#10;&#10;Opis je automatski generiran">
            <a:extLst>
              <a:ext uri="{FF2B5EF4-FFF2-40B4-BE49-F238E27FC236}">
                <a16:creationId xmlns:a16="http://schemas.microsoft.com/office/drawing/2014/main" id="{2F2A3FDF-2612-4D50-ACDC-A00EFE2F5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335"/>
          <a:stretch/>
        </p:blipFill>
        <p:spPr>
          <a:xfrm>
            <a:off x="20" y="10"/>
            <a:ext cx="4059916" cy="4242806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FC56F051-A77F-4D05-88AA-69F4D6D4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7" b="1"/>
          <a:stretch/>
        </p:blipFill>
        <p:spPr>
          <a:xfrm>
            <a:off x="4090482" y="-1"/>
            <a:ext cx="4062918" cy="4242816"/>
          </a:xfrm>
          <a:prstGeom prst="rect">
            <a:avLst/>
          </a:prstGeom>
        </p:spPr>
      </p:pic>
      <p:pic>
        <p:nvPicPr>
          <p:cNvPr id="5" name="Rezervirano mjesto sadržaja 4" descr="Slika na kojoj se prikazuje tekst, žuto, crno&#10;&#10;Opis je automatski generiran">
            <a:extLst>
              <a:ext uri="{FF2B5EF4-FFF2-40B4-BE49-F238E27FC236}">
                <a16:creationId xmlns:a16="http://schemas.microsoft.com/office/drawing/2014/main" id="{9898E44E-41D9-47E6-A55D-4D81F2E70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7" r="2" b="18248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4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7E5AED-7FA3-4483-AB03-024E062D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10799384" cy="1645920"/>
          </a:xfrm>
        </p:spPr>
        <p:txBody>
          <a:bodyPr>
            <a:normAutofit/>
          </a:bodyPr>
          <a:lstStyle/>
          <a:p>
            <a:r>
              <a:rPr lang="hr-HR" sz="2800" dirty="0"/>
              <a:t>VINCENT VAN GOGH – nizozemski genije, klasičan primjer neshvaćenog umjetnika…</a:t>
            </a:r>
          </a:p>
        </p:txBody>
      </p:sp>
      <p:pic>
        <p:nvPicPr>
          <p:cNvPr id="33" name="Slika 32" descr="Slika na kojoj se prikazuje tekst&#10;&#10;Opis je automatski generiran">
            <a:extLst>
              <a:ext uri="{FF2B5EF4-FFF2-40B4-BE49-F238E27FC236}">
                <a16:creationId xmlns:a16="http://schemas.microsoft.com/office/drawing/2014/main" id="{6A799CD5-ADB7-4CA1-9E47-89A4FC64D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r="616" b="3"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35" name="Slika 34" descr="Slika na kojoj se prikazuje tekst&#10;&#10;Opis je automatski generiran">
            <a:extLst>
              <a:ext uri="{FF2B5EF4-FFF2-40B4-BE49-F238E27FC236}">
                <a16:creationId xmlns:a16="http://schemas.microsoft.com/office/drawing/2014/main" id="{2EEC57B8-5092-4B87-A2F5-F967B15E3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5242" b="1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29" name="Rezervirano mjesto sadržaja 28" descr="Slika na kojoj se prikazuje tekst&#10;&#10;Opis je automatski generiran">
            <a:extLst>
              <a:ext uri="{FF2B5EF4-FFF2-40B4-BE49-F238E27FC236}">
                <a16:creationId xmlns:a16="http://schemas.microsoft.com/office/drawing/2014/main" id="{7A866654-92B6-4ADF-852F-F09E37E63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r="25846" b="-2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31" name="Slika 30" descr="Slika na kojoj se prikazuje tekst, knjiga, crtež&#10;&#10;Opis je automatski generiran">
            <a:extLst>
              <a:ext uri="{FF2B5EF4-FFF2-40B4-BE49-F238E27FC236}">
                <a16:creationId xmlns:a16="http://schemas.microsoft.com/office/drawing/2014/main" id="{C4B48643-4008-4BA6-BC52-E722DCD08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r="8335" b="3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20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FC9A7-6EDC-40FC-9CD1-572F2D6FECB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200" dirty="0"/>
              <a:t>Prepiši u bilježnicu nekoliko rečenica u kojima zapažaš imenice u akuzativu.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E9EB2BB-AD82-43E4-9B99-8E4D7F6FF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51682"/>
              </p:ext>
            </p:extLst>
          </p:nvPr>
        </p:nvGraphicFramePr>
        <p:xfrm>
          <a:off x="838200" y="20298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08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255F44-F72C-43FB-BD0C-F206DC04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327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hr-HR" sz="3600" dirty="0">
                <a:latin typeface="+mj-lt"/>
              </a:rPr>
              <a:t>Promotri predikate u sljedećim rečenicama.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2A3F3B-0A48-4930-9FFC-478F9B93C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7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r-HR" u="dbl" dirty="0"/>
              <a:t>List</a:t>
            </a:r>
            <a:r>
              <a:rPr lang="hr-HR" dirty="0"/>
              <a:t> Hrvatski jezik </a:t>
            </a:r>
            <a:r>
              <a:rPr lang="hr-HR" u="sng" dirty="0"/>
              <a:t>održao je</a:t>
            </a:r>
            <a:r>
              <a:rPr lang="hr-HR" dirty="0"/>
              <a:t>  </a:t>
            </a:r>
            <a:r>
              <a:rPr lang="hr-HR" dirty="0">
                <a:solidFill>
                  <a:srgbClr val="FF0000"/>
                </a:solidFill>
              </a:rPr>
              <a:t>natječaj.</a:t>
            </a:r>
          </a:p>
          <a:p>
            <a:pPr>
              <a:lnSpc>
                <a:spcPct val="150000"/>
              </a:lnSpc>
            </a:pPr>
            <a:endParaRPr lang="hr-H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/>
              <a:t>Tko je vršitelj radnje?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LIST</a:t>
            </a:r>
          </a:p>
          <a:p>
            <a:pPr>
              <a:lnSpc>
                <a:spcPct val="150000"/>
              </a:lnSpc>
            </a:pPr>
            <a:r>
              <a:rPr lang="hr-HR" dirty="0"/>
              <a:t>Na koju riječ prelazi radnja?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NATJEČAJ</a:t>
            </a:r>
          </a:p>
          <a:p>
            <a:pPr>
              <a:lnSpc>
                <a:spcPct val="150000"/>
              </a:lnSpc>
            </a:pPr>
            <a:r>
              <a:rPr lang="hr-HR" dirty="0"/>
              <a:t>U kojem je padežu riječ koja izriče predmet radnje?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AKUZATIVU </a:t>
            </a:r>
          </a:p>
        </p:txBody>
      </p:sp>
    </p:spTree>
    <p:extLst>
      <p:ext uri="{BB962C8B-B14F-4D97-AF65-F5344CB8AC3E}">
        <p14:creationId xmlns:p14="http://schemas.microsoft.com/office/powerpoint/2010/main" val="24148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E727D-082F-41B2-AEA9-DF5DAE45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250"/>
            <a:ext cx="10515600" cy="57597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I naši </a:t>
            </a:r>
            <a:r>
              <a:rPr lang="hr-HR" u="dbl" dirty="0"/>
              <a:t>predci</a:t>
            </a:r>
            <a:r>
              <a:rPr lang="hr-HR" dirty="0"/>
              <a:t> </a:t>
            </a:r>
            <a:r>
              <a:rPr lang="hr-HR" u="sng" dirty="0"/>
              <a:t>su izrađivali  </a:t>
            </a:r>
            <a:r>
              <a:rPr lang="hr-HR" dirty="0" err="1">
                <a:solidFill>
                  <a:srgbClr val="FF0000"/>
                </a:solidFill>
              </a:rPr>
              <a:t>selfije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Tko je vršitelj radnje?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PREDCI</a:t>
            </a:r>
          </a:p>
          <a:p>
            <a:pPr>
              <a:lnSpc>
                <a:spcPct val="150000"/>
              </a:lnSpc>
            </a:pPr>
            <a:r>
              <a:rPr lang="hr-HR" dirty="0"/>
              <a:t>Na koju imenicu radnja prelazi?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SELFIJE</a:t>
            </a:r>
          </a:p>
          <a:p>
            <a:pPr>
              <a:lnSpc>
                <a:spcPct val="150000"/>
              </a:lnSpc>
            </a:pPr>
            <a:r>
              <a:rPr lang="hr-HR" dirty="0"/>
              <a:t>U kojem je padežu imenica koja izriče predmet radnje?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FF0000"/>
                </a:solidFill>
              </a:rPr>
              <a:t>AKUZATIVU</a:t>
            </a:r>
          </a:p>
        </p:txBody>
      </p:sp>
    </p:spTree>
    <p:extLst>
      <p:ext uri="{BB962C8B-B14F-4D97-AF65-F5344CB8AC3E}">
        <p14:creationId xmlns:p14="http://schemas.microsoft.com/office/powerpoint/2010/main" val="39333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526</Words>
  <Application>Microsoft Office PowerPoint</Application>
  <PresentationFormat>Široki zaslon</PresentationFormat>
  <Paragraphs>70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Glagoli po predmetu radnje</vt:lpstr>
      <vt:lpstr>Kako dijelimo glagole?</vt:lpstr>
      <vt:lpstr>SELFIE, SEBIĆ, SAMOSLIK…</vt:lpstr>
      <vt:lpstr>PABLO PICASSO – autoportreti, dobna refleksija</vt:lpstr>
      <vt:lpstr>FRIDA KHALO- meksička slikarica, velika obožavateljica „slike svoje”</vt:lpstr>
      <vt:lpstr>VINCENT VAN GOGH – nizozemski genije, klasičan primjer neshvaćenog umjetnika…</vt:lpstr>
      <vt:lpstr>Prepiši u bilježnicu nekoliko rečenica u kojima zapažaš imenice u akuzativu.</vt:lpstr>
      <vt:lpstr>Promotri predikate u sljedećim rečenicama.</vt:lpstr>
      <vt:lpstr>PowerPoint prezentacija</vt:lpstr>
      <vt:lpstr>1. PRIJELAZNI GLAGOLI</vt:lpstr>
      <vt:lpstr>2. NEPRIJELAZNI GLAGOLI</vt:lpstr>
      <vt:lpstr>PowerPoint prezentacija</vt:lpstr>
      <vt:lpstr>PowerPoint prezentacija</vt:lpstr>
      <vt:lpstr>3. POVRATNI GLAGOLI</vt:lpstr>
      <vt:lpstr>VRSTE POVRTNIH GLAGOLA</vt:lpstr>
      <vt:lpstr>PowerPoint prezentacija</vt:lpstr>
      <vt:lpstr>Jesu li podcrtani glagoli prijelazni, neprijelazni ili povratni?</vt:lpstr>
      <vt:lpstr>U sljedećim rečenicama podcrtaj predmet radnje.</vt:lpstr>
      <vt:lpstr> Radna bilježnica str. 54 – 57.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Glagoli po predmetu radnje</dc:title>
  <dc:creator>Martina Lovrić</dc:creator>
  <cp:lastModifiedBy>Martina Lovrić</cp:lastModifiedBy>
  <cp:revision>2</cp:revision>
  <dcterms:created xsi:type="dcterms:W3CDTF">2021-02-07T11:57:18Z</dcterms:created>
  <dcterms:modified xsi:type="dcterms:W3CDTF">2021-02-07T12:04:53Z</dcterms:modified>
</cp:coreProperties>
</file>