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  <p:sldId id="270" r:id="rId14"/>
    <p:sldId id="269" r:id="rId15"/>
    <p:sldId id="268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D08DF-06EA-41E5-828F-88A9C4C7E2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2EF3DA-719C-4AB1-B3D9-6DF991A293DE}">
      <dgm:prSet/>
      <dgm:spPr/>
      <dgm:t>
        <a:bodyPr/>
        <a:lstStyle/>
        <a:p>
          <a:r>
            <a:rPr lang="hr-HR" dirty="0"/>
            <a:t>OBJEKT je </a:t>
          </a:r>
          <a:r>
            <a:rPr lang="hr-HR" b="1" dirty="0"/>
            <a:t>PREDMET RADNJE </a:t>
          </a:r>
          <a:r>
            <a:rPr lang="hr-HR" dirty="0"/>
            <a:t>u rečenici. Na njemu se radnja vrši.</a:t>
          </a:r>
          <a:endParaRPr lang="en-US" dirty="0"/>
        </a:p>
      </dgm:t>
    </dgm:pt>
    <dgm:pt modelId="{1AB3490A-3848-4500-A63D-5E776BB6B0FB}" type="parTrans" cxnId="{4199FAC8-4809-4545-9FC5-DCA55BA07AB3}">
      <dgm:prSet/>
      <dgm:spPr/>
      <dgm:t>
        <a:bodyPr/>
        <a:lstStyle/>
        <a:p>
          <a:endParaRPr lang="en-US"/>
        </a:p>
      </dgm:t>
    </dgm:pt>
    <dgm:pt modelId="{FCEF5958-D739-4CA7-93E2-4F440EA5042B}" type="sibTrans" cxnId="{4199FAC8-4809-4545-9FC5-DCA55BA07AB3}">
      <dgm:prSet/>
      <dgm:spPr/>
      <dgm:t>
        <a:bodyPr/>
        <a:lstStyle/>
        <a:p>
          <a:endParaRPr lang="en-US"/>
        </a:p>
      </dgm:t>
    </dgm:pt>
    <dgm:pt modelId="{F98AD031-BD14-4ACA-A16B-002307DEA825}">
      <dgm:prSet/>
      <dgm:spPr/>
      <dgm:t>
        <a:bodyPr/>
        <a:lstStyle/>
        <a:p>
          <a:r>
            <a:rPr lang="hr-HR" dirty="0"/>
            <a:t>Dopuna je glagolu (predikatu).</a:t>
          </a:r>
          <a:endParaRPr lang="en-US" dirty="0"/>
        </a:p>
      </dgm:t>
    </dgm:pt>
    <dgm:pt modelId="{97427908-AF25-4876-BD0E-7132359D212A}" type="parTrans" cxnId="{630F3CD0-93AD-45D5-8184-41863F4A311C}">
      <dgm:prSet/>
      <dgm:spPr/>
      <dgm:t>
        <a:bodyPr/>
        <a:lstStyle/>
        <a:p>
          <a:endParaRPr lang="en-US"/>
        </a:p>
      </dgm:t>
    </dgm:pt>
    <dgm:pt modelId="{62726A36-B8F9-4A2A-BD93-8DA122476025}" type="sibTrans" cxnId="{630F3CD0-93AD-45D5-8184-41863F4A311C}">
      <dgm:prSet/>
      <dgm:spPr/>
      <dgm:t>
        <a:bodyPr/>
        <a:lstStyle/>
        <a:p>
          <a:endParaRPr lang="en-US"/>
        </a:p>
      </dgm:t>
    </dgm:pt>
    <dgm:pt modelId="{5AF88692-14ED-49B5-9972-BA041F35B5DA}">
      <dgm:prSet/>
      <dgm:spPr/>
      <dgm:t>
        <a:bodyPr/>
        <a:lstStyle/>
        <a:p>
          <a:r>
            <a:rPr lang="hr-HR" dirty="0"/>
            <a:t>Objekt može biti samo riječ koja se može mijenjati po padežima. Najčešće se izriče IMENICOM ili ZAMJENICOM.</a:t>
          </a:r>
          <a:endParaRPr lang="en-US" dirty="0"/>
        </a:p>
      </dgm:t>
    </dgm:pt>
    <dgm:pt modelId="{5EB8A4DA-632A-477A-939F-4F7FF03C0826}" type="parTrans" cxnId="{C7ADD577-3F5F-4105-9081-E85DB8AB6BED}">
      <dgm:prSet/>
      <dgm:spPr/>
      <dgm:t>
        <a:bodyPr/>
        <a:lstStyle/>
        <a:p>
          <a:endParaRPr lang="en-US"/>
        </a:p>
      </dgm:t>
    </dgm:pt>
    <dgm:pt modelId="{A94D2875-FFA0-42EA-A744-BAED88273D43}" type="sibTrans" cxnId="{C7ADD577-3F5F-4105-9081-E85DB8AB6BED}">
      <dgm:prSet/>
      <dgm:spPr/>
      <dgm:t>
        <a:bodyPr/>
        <a:lstStyle/>
        <a:p>
          <a:endParaRPr lang="en-US"/>
        </a:p>
      </dgm:t>
    </dgm:pt>
    <dgm:pt modelId="{4F41784A-1EDB-47FA-B008-B5F3E1B4F388}">
      <dgm:prSet/>
      <dgm:spPr/>
      <dgm:t>
        <a:bodyPr/>
        <a:lstStyle/>
        <a:p>
          <a:r>
            <a:rPr lang="hr-HR"/>
            <a:t>Dvije su vrste objekta:</a:t>
          </a:r>
          <a:endParaRPr lang="en-US"/>
        </a:p>
      </dgm:t>
    </dgm:pt>
    <dgm:pt modelId="{D9D6EAF9-47DC-4329-8076-02B126E130B5}" type="parTrans" cxnId="{26D97A02-E3DE-41F7-8687-C881E4D586A8}">
      <dgm:prSet/>
      <dgm:spPr/>
      <dgm:t>
        <a:bodyPr/>
        <a:lstStyle/>
        <a:p>
          <a:endParaRPr lang="en-US"/>
        </a:p>
      </dgm:t>
    </dgm:pt>
    <dgm:pt modelId="{59B4D5C0-B137-4824-B3EA-F46FDC3CCC16}" type="sibTrans" cxnId="{26D97A02-E3DE-41F7-8687-C881E4D586A8}">
      <dgm:prSet/>
      <dgm:spPr/>
      <dgm:t>
        <a:bodyPr/>
        <a:lstStyle/>
        <a:p>
          <a:endParaRPr lang="en-US"/>
        </a:p>
      </dgm:t>
    </dgm:pt>
    <dgm:pt modelId="{4AC3AB38-205D-4172-B21F-3403074C0A5C}">
      <dgm:prSet/>
      <dgm:spPr/>
      <dgm:t>
        <a:bodyPr/>
        <a:lstStyle/>
        <a:p>
          <a:r>
            <a:rPr lang="hr-HR" b="1" dirty="0"/>
            <a:t>A) IZRAVNI OBJEKT</a:t>
          </a:r>
          <a:endParaRPr lang="en-US" b="1" dirty="0"/>
        </a:p>
      </dgm:t>
    </dgm:pt>
    <dgm:pt modelId="{6E9C4AC0-BCF5-4FA6-B689-58D95F101A68}" type="parTrans" cxnId="{8609559F-EE9A-44F9-B671-91BCC9FF78B8}">
      <dgm:prSet/>
      <dgm:spPr/>
      <dgm:t>
        <a:bodyPr/>
        <a:lstStyle/>
        <a:p>
          <a:endParaRPr lang="en-US"/>
        </a:p>
      </dgm:t>
    </dgm:pt>
    <dgm:pt modelId="{F96B1C93-5787-404E-9BD4-96125234E336}" type="sibTrans" cxnId="{8609559F-EE9A-44F9-B671-91BCC9FF78B8}">
      <dgm:prSet/>
      <dgm:spPr/>
      <dgm:t>
        <a:bodyPr/>
        <a:lstStyle/>
        <a:p>
          <a:endParaRPr lang="en-US"/>
        </a:p>
      </dgm:t>
    </dgm:pt>
    <dgm:pt modelId="{FF1C790B-B818-4CB9-8241-0644D8FCBE4D}">
      <dgm:prSet/>
      <dgm:spPr/>
      <dgm:t>
        <a:bodyPr/>
        <a:lstStyle/>
        <a:p>
          <a:r>
            <a:rPr lang="hr-HR" b="1" dirty="0"/>
            <a:t>B) NEIZRAVNI OBJEKT</a:t>
          </a:r>
          <a:endParaRPr lang="en-US" b="1" dirty="0"/>
        </a:p>
      </dgm:t>
    </dgm:pt>
    <dgm:pt modelId="{7B67E4EE-2AB8-4A57-81A3-2CE71FBE835B}" type="parTrans" cxnId="{D415295F-97E6-44B1-A163-71A1D5944AF8}">
      <dgm:prSet/>
      <dgm:spPr/>
      <dgm:t>
        <a:bodyPr/>
        <a:lstStyle/>
        <a:p>
          <a:endParaRPr lang="en-US"/>
        </a:p>
      </dgm:t>
    </dgm:pt>
    <dgm:pt modelId="{5BD38A23-F5DB-4D5A-BE25-873AEE7DC1A9}" type="sibTrans" cxnId="{D415295F-97E6-44B1-A163-71A1D5944AF8}">
      <dgm:prSet/>
      <dgm:spPr/>
      <dgm:t>
        <a:bodyPr/>
        <a:lstStyle/>
        <a:p>
          <a:endParaRPr lang="en-US"/>
        </a:p>
      </dgm:t>
    </dgm:pt>
    <dgm:pt modelId="{C96E15F2-D1EB-4D20-A9DB-C009E0C0BD87}" type="pres">
      <dgm:prSet presAssocID="{94DD08DF-06EA-41E5-828F-88A9C4C7E22B}" presName="linear" presStyleCnt="0">
        <dgm:presLayoutVars>
          <dgm:animLvl val="lvl"/>
          <dgm:resizeHandles val="exact"/>
        </dgm:presLayoutVars>
      </dgm:prSet>
      <dgm:spPr/>
    </dgm:pt>
    <dgm:pt modelId="{523BFF0C-5F31-47C0-9DE4-959C30941E9F}" type="pres">
      <dgm:prSet presAssocID="{5E2EF3DA-719C-4AB1-B3D9-6DF991A293DE}" presName="parentText" presStyleLbl="node1" presStyleIdx="0" presStyleCnt="6" custLinFactNeighborX="520" custLinFactNeighborY="32760">
        <dgm:presLayoutVars>
          <dgm:chMax val="0"/>
          <dgm:bulletEnabled val="1"/>
        </dgm:presLayoutVars>
      </dgm:prSet>
      <dgm:spPr/>
    </dgm:pt>
    <dgm:pt modelId="{2DE8F78B-D621-4135-91A3-8AE8C00D465E}" type="pres">
      <dgm:prSet presAssocID="{FCEF5958-D739-4CA7-93E2-4F440EA5042B}" presName="spacer" presStyleCnt="0"/>
      <dgm:spPr/>
    </dgm:pt>
    <dgm:pt modelId="{AED866B7-330E-48A9-9893-6B1226FB2D3F}" type="pres">
      <dgm:prSet presAssocID="{F98AD031-BD14-4ACA-A16B-002307DEA82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97C5373-B3D4-49DC-A3A8-D5F5D48001B1}" type="pres">
      <dgm:prSet presAssocID="{62726A36-B8F9-4A2A-BD93-8DA122476025}" presName="spacer" presStyleCnt="0"/>
      <dgm:spPr/>
    </dgm:pt>
    <dgm:pt modelId="{76D247EE-99B9-44A9-BB5C-D3D5972E303D}" type="pres">
      <dgm:prSet presAssocID="{5AF88692-14ED-49B5-9972-BA041F35B5D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6036F23-68D9-4B0D-84C6-43C6022980C5}" type="pres">
      <dgm:prSet presAssocID="{A94D2875-FFA0-42EA-A744-BAED88273D43}" presName="spacer" presStyleCnt="0"/>
      <dgm:spPr/>
    </dgm:pt>
    <dgm:pt modelId="{55E3E81A-CDE6-4D13-B4FE-3EC17D18C8C6}" type="pres">
      <dgm:prSet presAssocID="{4F41784A-1EDB-47FA-B008-B5F3E1B4F38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97A6189-D729-473A-9161-7DBC9344B0BD}" type="pres">
      <dgm:prSet presAssocID="{59B4D5C0-B137-4824-B3EA-F46FDC3CCC16}" presName="spacer" presStyleCnt="0"/>
      <dgm:spPr/>
    </dgm:pt>
    <dgm:pt modelId="{4F24EC64-DB77-42DD-87C8-2D4B1A358A49}" type="pres">
      <dgm:prSet presAssocID="{4AC3AB38-205D-4172-B21F-3403074C0A5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2200C65-0E5D-4607-BD95-3A3E1F83E07F}" type="pres">
      <dgm:prSet presAssocID="{F96B1C93-5787-404E-9BD4-96125234E336}" presName="spacer" presStyleCnt="0"/>
      <dgm:spPr/>
    </dgm:pt>
    <dgm:pt modelId="{610DB50D-413D-455C-AD87-679E550730D2}" type="pres">
      <dgm:prSet presAssocID="{FF1C790B-B818-4CB9-8241-0644D8FCBE4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6D97A02-E3DE-41F7-8687-C881E4D586A8}" srcId="{94DD08DF-06EA-41E5-828F-88A9C4C7E22B}" destId="{4F41784A-1EDB-47FA-B008-B5F3E1B4F388}" srcOrd="3" destOrd="0" parTransId="{D9D6EAF9-47DC-4329-8076-02B126E130B5}" sibTransId="{59B4D5C0-B137-4824-B3EA-F46FDC3CCC16}"/>
    <dgm:cxn modelId="{8F838F03-AE52-4C26-BAFA-17A75CAAC930}" type="presOf" srcId="{F98AD031-BD14-4ACA-A16B-002307DEA825}" destId="{AED866B7-330E-48A9-9893-6B1226FB2D3F}" srcOrd="0" destOrd="0" presId="urn:microsoft.com/office/officeart/2005/8/layout/vList2"/>
    <dgm:cxn modelId="{97BB381F-90AF-497D-879B-980A48967585}" type="presOf" srcId="{5AF88692-14ED-49B5-9972-BA041F35B5DA}" destId="{76D247EE-99B9-44A9-BB5C-D3D5972E303D}" srcOrd="0" destOrd="0" presId="urn:microsoft.com/office/officeart/2005/8/layout/vList2"/>
    <dgm:cxn modelId="{946EFE2A-765E-4E23-8B8F-7D4A4B9D3287}" type="presOf" srcId="{5E2EF3DA-719C-4AB1-B3D9-6DF991A293DE}" destId="{523BFF0C-5F31-47C0-9DE4-959C30941E9F}" srcOrd="0" destOrd="0" presId="urn:microsoft.com/office/officeart/2005/8/layout/vList2"/>
    <dgm:cxn modelId="{BC8F133D-57BB-43FF-BE1A-D533E528526A}" type="presOf" srcId="{4F41784A-1EDB-47FA-B008-B5F3E1B4F388}" destId="{55E3E81A-CDE6-4D13-B4FE-3EC17D18C8C6}" srcOrd="0" destOrd="0" presId="urn:microsoft.com/office/officeart/2005/8/layout/vList2"/>
    <dgm:cxn modelId="{D415295F-97E6-44B1-A163-71A1D5944AF8}" srcId="{94DD08DF-06EA-41E5-828F-88A9C4C7E22B}" destId="{FF1C790B-B818-4CB9-8241-0644D8FCBE4D}" srcOrd="5" destOrd="0" parTransId="{7B67E4EE-2AB8-4A57-81A3-2CE71FBE835B}" sibTransId="{5BD38A23-F5DB-4D5A-BE25-873AEE7DC1A9}"/>
    <dgm:cxn modelId="{1C5F6E54-BDAC-4D87-802E-210EA83D80AE}" type="presOf" srcId="{FF1C790B-B818-4CB9-8241-0644D8FCBE4D}" destId="{610DB50D-413D-455C-AD87-679E550730D2}" srcOrd="0" destOrd="0" presId="urn:microsoft.com/office/officeart/2005/8/layout/vList2"/>
    <dgm:cxn modelId="{C7ADD577-3F5F-4105-9081-E85DB8AB6BED}" srcId="{94DD08DF-06EA-41E5-828F-88A9C4C7E22B}" destId="{5AF88692-14ED-49B5-9972-BA041F35B5DA}" srcOrd="2" destOrd="0" parTransId="{5EB8A4DA-632A-477A-939F-4F7FF03C0826}" sibTransId="{A94D2875-FFA0-42EA-A744-BAED88273D43}"/>
    <dgm:cxn modelId="{8609559F-EE9A-44F9-B671-91BCC9FF78B8}" srcId="{94DD08DF-06EA-41E5-828F-88A9C4C7E22B}" destId="{4AC3AB38-205D-4172-B21F-3403074C0A5C}" srcOrd="4" destOrd="0" parTransId="{6E9C4AC0-BCF5-4FA6-B689-58D95F101A68}" sibTransId="{F96B1C93-5787-404E-9BD4-96125234E336}"/>
    <dgm:cxn modelId="{4199FAC8-4809-4545-9FC5-DCA55BA07AB3}" srcId="{94DD08DF-06EA-41E5-828F-88A9C4C7E22B}" destId="{5E2EF3DA-719C-4AB1-B3D9-6DF991A293DE}" srcOrd="0" destOrd="0" parTransId="{1AB3490A-3848-4500-A63D-5E776BB6B0FB}" sibTransId="{FCEF5958-D739-4CA7-93E2-4F440EA5042B}"/>
    <dgm:cxn modelId="{B6ABF1CD-46C8-492D-ACAB-2079F6FED54D}" type="presOf" srcId="{94DD08DF-06EA-41E5-828F-88A9C4C7E22B}" destId="{C96E15F2-D1EB-4D20-A9DB-C009E0C0BD87}" srcOrd="0" destOrd="0" presId="urn:microsoft.com/office/officeart/2005/8/layout/vList2"/>
    <dgm:cxn modelId="{630F3CD0-93AD-45D5-8184-41863F4A311C}" srcId="{94DD08DF-06EA-41E5-828F-88A9C4C7E22B}" destId="{F98AD031-BD14-4ACA-A16B-002307DEA825}" srcOrd="1" destOrd="0" parTransId="{97427908-AF25-4876-BD0E-7132359D212A}" sibTransId="{62726A36-B8F9-4A2A-BD93-8DA122476025}"/>
    <dgm:cxn modelId="{E0826FFC-F85D-4293-96CE-7D0A4EA1BB32}" type="presOf" srcId="{4AC3AB38-205D-4172-B21F-3403074C0A5C}" destId="{4F24EC64-DB77-42DD-87C8-2D4B1A358A49}" srcOrd="0" destOrd="0" presId="urn:microsoft.com/office/officeart/2005/8/layout/vList2"/>
    <dgm:cxn modelId="{DB6182DA-E8BA-4B23-B25E-5DF271D8A6EB}" type="presParOf" srcId="{C96E15F2-D1EB-4D20-A9DB-C009E0C0BD87}" destId="{523BFF0C-5F31-47C0-9DE4-959C30941E9F}" srcOrd="0" destOrd="0" presId="urn:microsoft.com/office/officeart/2005/8/layout/vList2"/>
    <dgm:cxn modelId="{7BC12652-C51D-4775-9D30-91C8E2F1BD60}" type="presParOf" srcId="{C96E15F2-D1EB-4D20-A9DB-C009E0C0BD87}" destId="{2DE8F78B-D621-4135-91A3-8AE8C00D465E}" srcOrd="1" destOrd="0" presId="urn:microsoft.com/office/officeart/2005/8/layout/vList2"/>
    <dgm:cxn modelId="{43FED3D3-2DF9-49DD-83AC-D59339A25BC2}" type="presParOf" srcId="{C96E15F2-D1EB-4D20-A9DB-C009E0C0BD87}" destId="{AED866B7-330E-48A9-9893-6B1226FB2D3F}" srcOrd="2" destOrd="0" presId="urn:microsoft.com/office/officeart/2005/8/layout/vList2"/>
    <dgm:cxn modelId="{F95A2C36-681C-4F5D-83EC-19C30A7C5F80}" type="presParOf" srcId="{C96E15F2-D1EB-4D20-A9DB-C009E0C0BD87}" destId="{197C5373-B3D4-49DC-A3A8-D5F5D48001B1}" srcOrd="3" destOrd="0" presId="urn:microsoft.com/office/officeart/2005/8/layout/vList2"/>
    <dgm:cxn modelId="{D723189F-52F3-4365-95E5-1CAF7E3865AC}" type="presParOf" srcId="{C96E15F2-D1EB-4D20-A9DB-C009E0C0BD87}" destId="{76D247EE-99B9-44A9-BB5C-D3D5972E303D}" srcOrd="4" destOrd="0" presId="urn:microsoft.com/office/officeart/2005/8/layout/vList2"/>
    <dgm:cxn modelId="{C8ED7AD9-A95B-4215-8C02-6C98767485EA}" type="presParOf" srcId="{C96E15F2-D1EB-4D20-A9DB-C009E0C0BD87}" destId="{A6036F23-68D9-4B0D-84C6-43C6022980C5}" srcOrd="5" destOrd="0" presId="urn:microsoft.com/office/officeart/2005/8/layout/vList2"/>
    <dgm:cxn modelId="{51CEFA35-94D5-4B81-A3D0-89E00A2FEF76}" type="presParOf" srcId="{C96E15F2-D1EB-4D20-A9DB-C009E0C0BD87}" destId="{55E3E81A-CDE6-4D13-B4FE-3EC17D18C8C6}" srcOrd="6" destOrd="0" presId="urn:microsoft.com/office/officeart/2005/8/layout/vList2"/>
    <dgm:cxn modelId="{AFE05E34-6978-432C-8C4C-27094F9BE551}" type="presParOf" srcId="{C96E15F2-D1EB-4D20-A9DB-C009E0C0BD87}" destId="{F97A6189-D729-473A-9161-7DBC9344B0BD}" srcOrd="7" destOrd="0" presId="urn:microsoft.com/office/officeart/2005/8/layout/vList2"/>
    <dgm:cxn modelId="{62FEB2BE-DE87-43A1-8935-1D7785719325}" type="presParOf" srcId="{C96E15F2-D1EB-4D20-A9DB-C009E0C0BD87}" destId="{4F24EC64-DB77-42DD-87C8-2D4B1A358A49}" srcOrd="8" destOrd="0" presId="urn:microsoft.com/office/officeart/2005/8/layout/vList2"/>
    <dgm:cxn modelId="{400DCF6C-FEDE-4889-9918-D7DDDF89C273}" type="presParOf" srcId="{C96E15F2-D1EB-4D20-A9DB-C009E0C0BD87}" destId="{82200C65-0E5D-4607-BD95-3A3E1F83E07F}" srcOrd="9" destOrd="0" presId="urn:microsoft.com/office/officeart/2005/8/layout/vList2"/>
    <dgm:cxn modelId="{A386DAD8-2DFB-4DD4-BDB7-DA295EC6F341}" type="presParOf" srcId="{C96E15F2-D1EB-4D20-A9DB-C009E0C0BD87}" destId="{610DB50D-413D-455C-AD87-679E550730D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BFF0C-5F31-47C0-9DE4-959C30941E9F}">
      <dsp:nvSpPr>
        <dsp:cNvPr id="0" name=""/>
        <dsp:cNvSpPr/>
      </dsp:nvSpPr>
      <dsp:spPr>
        <a:xfrm>
          <a:off x="0" y="261469"/>
          <a:ext cx="7419919" cy="953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OBJEKT je </a:t>
          </a:r>
          <a:r>
            <a:rPr lang="hr-HR" sz="2400" b="1" kern="1200" dirty="0"/>
            <a:t>PREDMET RADNJE </a:t>
          </a:r>
          <a:r>
            <a:rPr lang="hr-HR" sz="2400" kern="1200" dirty="0"/>
            <a:t>u rečenici. Na njemu se radnja vrši.</a:t>
          </a:r>
          <a:endParaRPr lang="en-US" sz="2400" kern="1200" dirty="0"/>
        </a:p>
      </dsp:txBody>
      <dsp:txXfrm>
        <a:off x="46541" y="308010"/>
        <a:ext cx="7326837" cy="860321"/>
      </dsp:txXfrm>
    </dsp:sp>
    <dsp:sp modelId="{AED866B7-330E-48A9-9893-6B1226FB2D3F}">
      <dsp:nvSpPr>
        <dsp:cNvPr id="0" name=""/>
        <dsp:cNvSpPr/>
      </dsp:nvSpPr>
      <dsp:spPr>
        <a:xfrm>
          <a:off x="0" y="1261350"/>
          <a:ext cx="7419919" cy="953403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Dopuna je glagolu (predikatu).</a:t>
          </a:r>
          <a:endParaRPr lang="en-US" sz="2400" kern="1200" dirty="0"/>
        </a:p>
      </dsp:txBody>
      <dsp:txXfrm>
        <a:off x="46541" y="1307891"/>
        <a:ext cx="7326837" cy="860321"/>
      </dsp:txXfrm>
    </dsp:sp>
    <dsp:sp modelId="{76D247EE-99B9-44A9-BB5C-D3D5972E303D}">
      <dsp:nvSpPr>
        <dsp:cNvPr id="0" name=""/>
        <dsp:cNvSpPr/>
      </dsp:nvSpPr>
      <dsp:spPr>
        <a:xfrm>
          <a:off x="0" y="2283873"/>
          <a:ext cx="7419919" cy="953403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Objekt može biti samo riječ koja se može mijenjati po padežima. Najčešće se izriče IMENICOM ili ZAMJENICOM.</a:t>
          </a:r>
          <a:endParaRPr lang="en-US" sz="2400" kern="1200" dirty="0"/>
        </a:p>
      </dsp:txBody>
      <dsp:txXfrm>
        <a:off x="46541" y="2330414"/>
        <a:ext cx="7326837" cy="860321"/>
      </dsp:txXfrm>
    </dsp:sp>
    <dsp:sp modelId="{55E3E81A-CDE6-4D13-B4FE-3EC17D18C8C6}">
      <dsp:nvSpPr>
        <dsp:cNvPr id="0" name=""/>
        <dsp:cNvSpPr/>
      </dsp:nvSpPr>
      <dsp:spPr>
        <a:xfrm>
          <a:off x="0" y="3306397"/>
          <a:ext cx="7419919" cy="953403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/>
            <a:t>Dvije su vrste objekta:</a:t>
          </a:r>
          <a:endParaRPr lang="en-US" sz="2400" kern="1200"/>
        </a:p>
      </dsp:txBody>
      <dsp:txXfrm>
        <a:off x="46541" y="3352938"/>
        <a:ext cx="7326837" cy="860321"/>
      </dsp:txXfrm>
    </dsp:sp>
    <dsp:sp modelId="{4F24EC64-DB77-42DD-87C8-2D4B1A358A49}">
      <dsp:nvSpPr>
        <dsp:cNvPr id="0" name=""/>
        <dsp:cNvSpPr/>
      </dsp:nvSpPr>
      <dsp:spPr>
        <a:xfrm>
          <a:off x="0" y="4328921"/>
          <a:ext cx="7419919" cy="953403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A) IZRAVNI OBJEKT</a:t>
          </a:r>
          <a:endParaRPr lang="en-US" sz="2400" b="1" kern="1200" dirty="0"/>
        </a:p>
      </dsp:txBody>
      <dsp:txXfrm>
        <a:off x="46541" y="4375462"/>
        <a:ext cx="7326837" cy="860321"/>
      </dsp:txXfrm>
    </dsp:sp>
    <dsp:sp modelId="{610DB50D-413D-455C-AD87-679E550730D2}">
      <dsp:nvSpPr>
        <dsp:cNvPr id="0" name=""/>
        <dsp:cNvSpPr/>
      </dsp:nvSpPr>
      <dsp:spPr>
        <a:xfrm>
          <a:off x="0" y="5351444"/>
          <a:ext cx="7419919" cy="95340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B) NEIZRAVNI OBJEKT</a:t>
          </a:r>
          <a:endParaRPr lang="en-US" sz="2400" b="1" kern="1200" dirty="0"/>
        </a:p>
      </dsp:txBody>
      <dsp:txXfrm>
        <a:off x="46541" y="5397985"/>
        <a:ext cx="7326837" cy="860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F05565-A564-43B9-B33A-3426DA60C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0C64B8C-D67A-473E-9DB1-CC44BAC55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D478FC0-AFDB-4F26-B96D-71F676F5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27BC-B49B-44CE-A83C-54667F95B19F}" type="datetimeFigureOut">
              <a:rPr lang="hr-HR" smtClean="0"/>
              <a:t>6.2.2021.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05162B-D13F-4E21-8E8B-F6AD7356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1799A9-B8B8-4B32-AB7F-608B0B00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DADE-66DD-4FDB-9798-2099C692F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716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FC9DE5-D140-4876-96E5-6B9832F5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CFD5C5B-B7C4-4534-9E96-13D88D12A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C35139D-70F4-479A-8BF4-32D002533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27BC-B49B-44CE-A83C-54667F95B19F}" type="datetimeFigureOut">
              <a:rPr lang="hr-HR" smtClean="0"/>
              <a:t>6.2.2021.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8C2162-91AF-4534-B3EA-FD588001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BFCC207-95C2-404B-9EA0-D4169962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DADE-66DD-4FDB-9798-2099C692F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789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6900926-A4AB-4110-B720-E9DFB3C81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C5C967C-6EB4-4E56-B8C9-5ED8A399C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352E07-5748-4D96-8FD0-B2BF3A94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27BC-B49B-44CE-A83C-54667F95B19F}" type="datetimeFigureOut">
              <a:rPr lang="hr-HR" smtClean="0"/>
              <a:t>6.2.2021.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E10977-C865-47F2-A538-3B99C290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E9D7EC-86C0-4FEC-9135-EDBFA20A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DADE-66DD-4FDB-9798-2099C692F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76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5E9240-9B15-42F8-A763-53FB776E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7C16EF-812D-4D27-B946-9050CB7BD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2B469DB-711A-4E0A-B10B-27D229E1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27BC-B49B-44CE-A83C-54667F95B19F}" type="datetimeFigureOut">
              <a:rPr lang="hr-HR" smtClean="0"/>
              <a:t>6.2.2021.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5777DEC-B3DD-428C-8E57-9FB2E1FE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6A0B29A-1522-4B37-811F-93E2D77D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DADE-66DD-4FDB-9798-2099C692F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11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097F6E-1767-45E4-A7C4-22E9DBC5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275CCA5-0F31-4838-AFB9-4FF8880E8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36793A-D9CA-4E7D-8C44-0A1B313A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27BC-B49B-44CE-A83C-54667F95B19F}" type="datetimeFigureOut">
              <a:rPr lang="hr-HR" smtClean="0"/>
              <a:t>6.2.2021.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37B62A-7BC1-440F-AEB6-C4E6D865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A5192E-F3D9-4020-9BB2-C4876FB1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DADE-66DD-4FDB-9798-2099C692F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021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3EF2FD-2753-4CC4-98CD-B7F26A7E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46B010-C7FA-4695-9BDD-F8AF82DFC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0FDA7E5-8C76-48FC-95B8-68B970934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F459DA0-4EBC-4C81-AE32-E70F740D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27BC-B49B-44CE-A83C-54667F95B19F}" type="datetimeFigureOut">
              <a:rPr lang="hr-HR" smtClean="0"/>
              <a:t>6.2.2021.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885D468-367F-4C73-B419-37EE135B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1E77DD6-1017-4A4D-BFA0-6C60987B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DADE-66DD-4FDB-9798-2099C692F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22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9EB8C5-FF13-4313-A825-E6C74711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5D112AE-F102-4559-920E-B705F417B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7486321-C876-4A23-BA10-A70D7C12D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B3CCC4B-347A-43C7-8E5B-7DAC2043C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F2ADA68-EC2A-4CAA-AAC8-4FE0E6A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DA1A0B2-C378-4D29-882B-3E6628AE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27BC-B49B-44CE-A83C-54667F95B19F}" type="datetimeFigureOut">
              <a:rPr lang="hr-HR" smtClean="0"/>
              <a:t>6.2.2021.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1ECE709-09E3-41A0-8EE4-3C5E03B7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3BB3DFA-5539-4EDA-9341-4C76CF08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DADE-66DD-4FDB-9798-2099C692F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212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E69902-8FA3-45FD-B533-06029234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C5B07B9-D1F3-44CA-9B11-10FEC2C7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27BC-B49B-44CE-A83C-54667F95B19F}" type="datetimeFigureOut">
              <a:rPr lang="hr-HR" smtClean="0"/>
              <a:t>6.2.2021.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D5EF010-1AA1-4AEA-82E1-1A8E458A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8CB361F-E284-493B-96E0-5C1248D4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DADE-66DD-4FDB-9798-2099C692F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684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25188F0-720F-4D89-9813-88D27581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27BC-B49B-44CE-A83C-54667F95B19F}" type="datetimeFigureOut">
              <a:rPr lang="hr-HR" smtClean="0"/>
              <a:t>6.2.2021.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1075030-D3F5-4E09-90C5-8D5F2810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7CDCA4B-E532-444C-9B68-7A08BD05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DADE-66DD-4FDB-9798-2099C692F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166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D4986D-4D4B-4672-BF05-D97C9564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9A447A-1521-4383-9E40-56912818C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CC19834-6657-4532-9653-7E6F44F1F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0620EA1-7563-4681-9159-DA056DB2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27BC-B49B-44CE-A83C-54667F95B19F}" type="datetimeFigureOut">
              <a:rPr lang="hr-HR" smtClean="0"/>
              <a:t>6.2.2021.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3321932-E60F-4519-8A7E-B7F883D6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9E20DC-CAEC-45DA-AB0D-0F92E3E5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DADE-66DD-4FDB-9798-2099C692F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521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63EF96-FC2D-491F-A787-315BD746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1ECE4EA-40CB-4646-A6E4-AE2F30967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2E02223-A8E0-4F36-B80C-F6E3FD9EC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09CB94C-941F-42C1-8EF9-20CC2A9C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27BC-B49B-44CE-A83C-54667F95B19F}" type="datetimeFigureOut">
              <a:rPr lang="hr-HR" smtClean="0"/>
              <a:t>6.2.2021.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568BD2A-0DD9-4D36-A8DD-3EC45C168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0A7594B-DD87-4D52-9258-68C73650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DADE-66DD-4FDB-9798-2099C692F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09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DD731C2-B641-4FF1-997A-EF11794C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6E96792-D19F-40C2-9A71-91AE6D454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245286-145F-47B7-8223-E15869CB2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327BC-B49B-44CE-A83C-54667F95B19F}" type="datetimeFigureOut">
              <a:rPr lang="hr-HR" smtClean="0"/>
              <a:t>6.2.2021.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BB83EC5-C372-47CE-86CF-DB1A2E387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F9475E-6A5D-4815-A1A2-45A4D08FE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DADE-66DD-4FDB-9798-2099C692F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073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8BA006F-6415-44FB-8504-BD2603CDE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hr-HR" sz="4000" dirty="0">
                <a:solidFill>
                  <a:schemeClr val="bg2"/>
                </a:solidFill>
              </a:rPr>
              <a:t>O B J E K 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7FD942-34B5-4369-B69B-A0C95C10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2857338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47325-D968-426F-8577-4612A69D5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39" b="576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B2E3F6-C000-4506-A9F5-18473756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64" y="2731399"/>
            <a:ext cx="11610975" cy="105727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Objekt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nikada</a:t>
            </a:r>
            <a:r>
              <a:rPr lang="en-US" sz="4000" dirty="0">
                <a:solidFill>
                  <a:srgbClr val="FFFFFF"/>
                </a:solidFill>
              </a:rPr>
              <a:t> ne </a:t>
            </a:r>
            <a:r>
              <a:rPr lang="en-US" sz="4000" dirty="0" err="1">
                <a:solidFill>
                  <a:srgbClr val="FFFFFF"/>
                </a:solidFill>
              </a:rPr>
              <a:t>može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biti</a:t>
            </a:r>
            <a:r>
              <a:rPr lang="en-US" sz="4000" dirty="0">
                <a:solidFill>
                  <a:srgbClr val="FFFFFF"/>
                </a:solidFill>
              </a:rPr>
              <a:t> u </a:t>
            </a:r>
            <a:r>
              <a:rPr lang="en-US" sz="4000" dirty="0" err="1">
                <a:solidFill>
                  <a:srgbClr val="FFFFFF"/>
                </a:solidFill>
              </a:rPr>
              <a:t>nominativu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vokativu</a:t>
            </a:r>
            <a:r>
              <a:rPr lang="en-US" sz="40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523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208;p20">
            <a:extLst>
              <a:ext uri="{FF2B5EF4-FFF2-40B4-BE49-F238E27FC236}">
                <a16:creationId xmlns:a16="http://schemas.microsoft.com/office/drawing/2014/main" id="{256534D3-B612-4BA0-AEA9-1B5070087546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t="3387" r="1" b="4125"/>
          <a:stretch/>
        </p:blipFill>
        <p:spPr>
          <a:xfrm>
            <a:off x="1403243" y="966787"/>
            <a:ext cx="9385513" cy="4924425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58577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20FB7F66-4182-44AA-9051-52ABC5146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r="5530" b="1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43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648B30-4AA6-446A-96BD-11FF89A1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431"/>
            <a:ext cx="10515600" cy="127838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>
                <a:latin typeface="+mj-lt"/>
              </a:rPr>
              <a:t>REČENICE BEZ OBJEKTA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F572AE-4081-48D7-9A3E-503C663FC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sz="3200" dirty="0">
                <a:latin typeface="+mj-lt"/>
              </a:rPr>
              <a:t>One kojima je predikat glagol </a:t>
            </a:r>
            <a:r>
              <a:rPr lang="hr-HR" sz="3200" b="1" dirty="0">
                <a:solidFill>
                  <a:schemeClr val="accent1"/>
                </a:solidFill>
                <a:latin typeface="+mj-lt"/>
              </a:rPr>
              <a:t>STANJA ili KRETANJA.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latin typeface="+mj-lt"/>
              </a:rPr>
              <a:t>Glagoli stanja nemaju vršitelja ni predmet radnje </a:t>
            </a:r>
            <a:r>
              <a:rPr lang="hr-HR" sz="3200" dirty="0">
                <a:solidFill>
                  <a:schemeClr val="accent1"/>
                </a:solidFill>
                <a:latin typeface="+mj-lt"/>
              </a:rPr>
              <a:t>(ležati, stajati, sjediti, mirovati…).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latin typeface="+mj-lt"/>
              </a:rPr>
              <a:t>Glagoli kretanja- aktivnost im se svodi na vršitelja radnje, za koje nije potreban predmet radnje </a:t>
            </a:r>
            <a:r>
              <a:rPr lang="hr-HR" sz="3200" dirty="0">
                <a:solidFill>
                  <a:schemeClr val="accent1"/>
                </a:solidFill>
                <a:latin typeface="+mj-lt"/>
              </a:rPr>
              <a:t>(ići, koračati, putovati, lutati…)</a:t>
            </a:r>
          </a:p>
        </p:txBody>
      </p:sp>
    </p:spTree>
    <p:extLst>
      <p:ext uri="{BB962C8B-B14F-4D97-AF65-F5344CB8AC3E}">
        <p14:creationId xmlns:p14="http://schemas.microsoft.com/office/powerpoint/2010/main" val="117379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3138AC-23ED-474B-864A-361E743E4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95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>
                <a:solidFill>
                  <a:srgbClr val="FFFF00"/>
                </a:solidFill>
                <a:latin typeface="+mj-lt"/>
              </a:rPr>
              <a:t>U rečenici može biti nekoliko objekata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1A5A45-D8F0-4EEC-AD9C-5394D93E7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369"/>
            <a:ext cx="10515600" cy="49892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+mj-lt"/>
              </a:rPr>
              <a:t>Ljude je teško osloboditi straha.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+mj-lt"/>
              </a:rPr>
              <a:t>Iznajmila je sobu dvjema studenticama.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+mj-lt"/>
              </a:rPr>
              <a:t>Učio nas je lijepo pisanje.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+mj-lt"/>
              </a:rPr>
              <a:t>Uhvatili su ih u krađi.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+mj-lt"/>
              </a:rPr>
              <a:t>Poslužili su nas paškim sirom.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+mj-lt"/>
              </a:rPr>
              <a:t>Zaprijetili su im otkazom.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+mj-lt"/>
              </a:rPr>
              <a:t>Smetali su nam u poslu.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51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7DD96A-C3DD-45CE-BD22-C950252A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Odredi gramatičko ustrojstvo rečenica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764F1C-2B9C-4C78-9C5B-7A4D324CC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Čuvaj se zla.</a:t>
            </a:r>
          </a:p>
          <a:p>
            <a:r>
              <a:rPr lang="hr-HR" dirty="0"/>
              <a:t>Nije me vidio.</a:t>
            </a:r>
          </a:p>
          <a:p>
            <a:r>
              <a:rPr lang="hr-HR" dirty="0"/>
              <a:t>Oslobodite se nepotrebnih stvari.</a:t>
            </a:r>
          </a:p>
          <a:p>
            <a:r>
              <a:rPr lang="hr-HR" dirty="0"/>
              <a:t>Vesele se čestitkama.</a:t>
            </a:r>
          </a:p>
          <a:p>
            <a:r>
              <a:rPr lang="hr-HR" dirty="0"/>
              <a:t>Odustao je od kandidature.</a:t>
            </a:r>
          </a:p>
          <a:p>
            <a:r>
              <a:rPr lang="hr-HR" dirty="0"/>
              <a:t>Ne razumijem se u ozbiljnu glazbu.</a:t>
            </a:r>
          </a:p>
          <a:p>
            <a:r>
              <a:rPr lang="hr-HR" dirty="0"/>
              <a:t>Teško se osloboditi straha.</a:t>
            </a:r>
          </a:p>
          <a:p>
            <a:r>
              <a:rPr lang="hr-HR" dirty="0"/>
              <a:t>Nisu htjeli surađivati s nama.</a:t>
            </a:r>
          </a:p>
        </p:txBody>
      </p:sp>
    </p:spTree>
    <p:extLst>
      <p:ext uri="{BB962C8B-B14F-4D97-AF65-F5344CB8AC3E}">
        <p14:creationId xmlns:p14="http://schemas.microsoft.com/office/powerpoint/2010/main" val="35273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F843904-BA8A-484D-9103-0F4323FC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595" y="1509203"/>
            <a:ext cx="5998840" cy="352443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DOPUNE GLAGOLU SU:</a:t>
            </a:r>
            <a:br>
              <a:rPr lang="hr-HR" dirty="0"/>
            </a:br>
            <a:r>
              <a:rPr lang="en-US" dirty="0">
                <a:solidFill>
                  <a:srgbClr val="FF0000"/>
                </a:solidFill>
              </a:rPr>
              <a:t>OBJEKT I PRILOŽNE OZNAKE</a:t>
            </a:r>
          </a:p>
        </p:txBody>
      </p:sp>
      <p:pic>
        <p:nvPicPr>
          <p:cNvPr id="10" name="Rezervirano mjesto sadržaja 9" descr="Slika na kojoj se prikazuje zrakoplov&#10;&#10;Opis je automatski generiran">
            <a:extLst>
              <a:ext uri="{FF2B5EF4-FFF2-40B4-BE49-F238E27FC236}">
                <a16:creationId xmlns:a16="http://schemas.microsoft.com/office/drawing/2014/main" id="{033A93B4-F210-4076-B57A-EED79A3F9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9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696254-071D-4947-8106-B03DC9BE2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3" y="286304"/>
            <a:ext cx="7093260" cy="628539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Bodriš</a:t>
            </a:r>
            <a:endParaRPr lang="hr-HR"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 vjerujem u modre bajke.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Poučavaš</a:t>
            </a:r>
            <a:endParaRPr lang="hr-HR"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cijenim šutnju</a:t>
            </a:r>
            <a:endParaRPr lang="hr-HR"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 njoj tražim odgovore.</a:t>
            </a:r>
            <a:endParaRPr lang="hr-HR"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Kažeš</a:t>
            </a:r>
            <a:endParaRPr lang="hr-HR"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svijet gledam vlastitim očima.</a:t>
            </a:r>
            <a:endParaRPr lang="hr-HR"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Tražiš</a:t>
            </a:r>
            <a:endParaRPr lang="hr-HR"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ne dopustim da upravljaju mojom lađom života.</a:t>
            </a:r>
            <a:endParaRPr lang="hr-HR"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Govoriš</a:t>
            </a:r>
            <a:endParaRPr lang="hr-HR"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se ne obazirem na vjetrove što šapuću uvrede</a:t>
            </a:r>
            <a:endParaRPr lang="hr-HR"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smišljaju kako da me obore.</a:t>
            </a:r>
            <a:endParaRPr lang="hr-HR" sz="2800" dirty="0"/>
          </a:p>
          <a:p>
            <a:endParaRPr lang="hr-HR" dirty="0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D53CFC9B-F863-4254-B3B8-8B7CC9FD7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79" y="1456693"/>
            <a:ext cx="4196448" cy="447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3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56AD21CA-472C-4EA1-A897-F639017A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9A5F49-8CEE-44D2-A717-96965326A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A4758941-095E-4760-9F3E-0E9F079AA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9BA7B350-F1EB-47CD-8531-349F4BD68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7E10D058-5FA3-4EE3-99AB-F00E1021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hr-HR" sz="4800" dirty="0">
                <a:solidFill>
                  <a:schemeClr val="bg1"/>
                </a:solidFill>
              </a:rPr>
              <a:t>Promotri sljedeće rečenice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5FE506-AB9A-470B-89C8-00826996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300" y="252484"/>
            <a:ext cx="6244113" cy="624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C49130-F5DC-4E32-B20D-17385F35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064" y="361188"/>
            <a:ext cx="5996060" cy="603073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400" dirty="0">
                <a:solidFill>
                  <a:schemeClr val="tx2"/>
                </a:solidFill>
              </a:rPr>
              <a:t>Na koji „predmet” prelazi radnja predikata?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hr-HR" sz="2400" dirty="0">
                <a:solidFill>
                  <a:schemeClr val="tx2"/>
                </a:solidFill>
              </a:rPr>
              <a:t>Djevojčica </a:t>
            </a:r>
            <a:r>
              <a:rPr lang="hr-HR" sz="2400" u="sng" dirty="0">
                <a:solidFill>
                  <a:schemeClr val="tx2"/>
                </a:solidFill>
              </a:rPr>
              <a:t>piše</a:t>
            </a:r>
            <a:r>
              <a:rPr lang="hr-HR" sz="2400" dirty="0">
                <a:solidFill>
                  <a:schemeClr val="tx2"/>
                </a:solidFill>
              </a:rPr>
              <a:t>  </a:t>
            </a:r>
            <a:r>
              <a:rPr lang="hr-HR" sz="2400" b="1" dirty="0">
                <a:solidFill>
                  <a:schemeClr val="tx2"/>
                </a:solidFill>
              </a:rPr>
              <a:t>pjesmu.</a:t>
            </a:r>
          </a:p>
          <a:p>
            <a:pPr>
              <a:lnSpc>
                <a:spcPct val="100000"/>
              </a:lnSpc>
            </a:pPr>
            <a:endParaRPr lang="hr-HR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hr-HR" sz="2400" u="sng" dirty="0">
                <a:solidFill>
                  <a:schemeClr val="tx2"/>
                </a:solidFill>
              </a:rPr>
              <a:t>Poučavaš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b="1" dirty="0">
                <a:solidFill>
                  <a:schemeClr val="tx2"/>
                </a:solidFill>
              </a:rPr>
              <a:t>me</a:t>
            </a:r>
            <a:r>
              <a:rPr lang="hr-HR" sz="2400" dirty="0">
                <a:solidFill>
                  <a:schemeClr val="tx2"/>
                </a:solidFill>
              </a:rPr>
              <a:t> da </a:t>
            </a:r>
            <a:r>
              <a:rPr lang="hr-HR" sz="2400" u="sng" dirty="0">
                <a:solidFill>
                  <a:schemeClr val="tx2"/>
                </a:solidFill>
              </a:rPr>
              <a:t>cijenim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b="1" dirty="0">
                <a:solidFill>
                  <a:schemeClr val="tx2"/>
                </a:solidFill>
              </a:rPr>
              <a:t>šutnju.</a:t>
            </a:r>
          </a:p>
          <a:p>
            <a:pPr>
              <a:lnSpc>
                <a:spcPct val="100000"/>
              </a:lnSpc>
            </a:pPr>
            <a:endParaRPr lang="hr-HR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hr-HR" sz="2400" u="sng" dirty="0">
                <a:solidFill>
                  <a:schemeClr val="tx2"/>
                </a:solidFill>
              </a:rPr>
              <a:t>Kažeš </a:t>
            </a:r>
            <a:r>
              <a:rPr lang="hr-HR" sz="2400" b="1" dirty="0">
                <a:solidFill>
                  <a:schemeClr val="tx2"/>
                </a:solidFill>
              </a:rPr>
              <a:t>mi</a:t>
            </a:r>
            <a:r>
              <a:rPr lang="hr-HR" sz="2400" dirty="0">
                <a:solidFill>
                  <a:schemeClr val="tx2"/>
                </a:solidFill>
              </a:rPr>
              <a:t> da </a:t>
            </a:r>
            <a:r>
              <a:rPr lang="hr-HR" sz="2400" b="1" dirty="0">
                <a:solidFill>
                  <a:schemeClr val="tx2"/>
                </a:solidFill>
              </a:rPr>
              <a:t>svijet</a:t>
            </a:r>
            <a:r>
              <a:rPr lang="hr-HR" sz="2400" dirty="0">
                <a:solidFill>
                  <a:schemeClr val="tx2"/>
                </a:solidFill>
              </a:rPr>
              <a:t> </a:t>
            </a:r>
            <a:r>
              <a:rPr lang="hr-HR" sz="2400" u="sng" dirty="0">
                <a:solidFill>
                  <a:schemeClr val="tx2"/>
                </a:solidFill>
              </a:rPr>
              <a:t>gledam</a:t>
            </a:r>
            <a:r>
              <a:rPr lang="hr-HR" sz="2400" dirty="0">
                <a:solidFill>
                  <a:schemeClr val="tx2"/>
                </a:solidFill>
              </a:rPr>
              <a:t> vlastitim </a:t>
            </a:r>
            <a:r>
              <a:rPr lang="hr-HR" sz="2400" b="1" dirty="0">
                <a:solidFill>
                  <a:schemeClr val="tx2"/>
                </a:solidFill>
              </a:rPr>
              <a:t>očima.</a:t>
            </a:r>
          </a:p>
          <a:p>
            <a:pPr>
              <a:lnSpc>
                <a:spcPct val="100000"/>
              </a:lnSpc>
            </a:pPr>
            <a:endParaRPr lang="hr-HR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hr-HR" sz="2400" dirty="0">
                <a:solidFill>
                  <a:schemeClr val="tx2"/>
                </a:solidFill>
              </a:rPr>
              <a:t>U kojem su padežu navedene imenske riječi?</a:t>
            </a:r>
          </a:p>
          <a:p>
            <a:endParaRPr lang="hr-HR" sz="1800" dirty="0">
              <a:solidFill>
                <a:schemeClr val="tx2"/>
              </a:solidFill>
            </a:endParaRPr>
          </a:p>
          <a:p>
            <a:endParaRPr lang="hr-H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3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287E341-8862-41B3-A611-7DD624D2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52" y="357116"/>
            <a:ext cx="3515244" cy="2106138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Zaključimo što je OBJEKT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D750442-E8EC-4124-8D4E-A0E0A311B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663573"/>
              </p:ext>
            </p:extLst>
          </p:nvPr>
        </p:nvGraphicFramePr>
        <p:xfrm>
          <a:off x="4796676" y="239458"/>
          <a:ext cx="7419919" cy="654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5C5269FE-B04B-486F-9C51-873BC57EC7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2" y="2945346"/>
            <a:ext cx="3649815" cy="3649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72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3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FE61CA-4849-4D68-AA28-5D0A33BE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430" y="1031716"/>
            <a:ext cx="2613872" cy="479456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1. IZRAVNI OBJEKT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22691CB-B033-46F7-A318-76E31541F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7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1898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8B9DDF-3C6A-41FC-B2CC-E93CB5FE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676"/>
            <a:ext cx="10515600" cy="115409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>
                <a:solidFill>
                  <a:schemeClr val="accent1"/>
                </a:solidFill>
                <a:latin typeface="+mj-lt"/>
              </a:rPr>
              <a:t>ZAKLJUČIMO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9C4E46-36E9-4B00-A602-C28E0299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758" y="1562471"/>
            <a:ext cx="10578483" cy="51268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+mj-lt"/>
              </a:rPr>
              <a:t>Kojim padežom je izrečen izravni objekt?</a:t>
            </a:r>
          </a:p>
          <a:p>
            <a:pPr>
              <a:lnSpc>
                <a:spcPct val="150000"/>
              </a:lnSpc>
            </a:pPr>
            <a:endParaRPr lang="hr-HR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Izravni objekt izrečen je akuzativom bez prijedloga i dijelnim genitivom (koji se može zamijeniti akuzativom).</a:t>
            </a:r>
          </a:p>
          <a:p>
            <a:pPr>
              <a:lnSpc>
                <a:spcPct val="150000"/>
              </a:lnSpc>
            </a:pPr>
            <a:endParaRPr lang="hr-HR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+mj-lt"/>
              </a:rPr>
              <a:t>Koji glagoli po predmetu radnje mu otvaraju mjesto?</a:t>
            </a:r>
          </a:p>
          <a:p>
            <a:pPr>
              <a:lnSpc>
                <a:spcPct val="150000"/>
              </a:lnSpc>
            </a:pPr>
            <a:endParaRPr lang="hr-HR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Mjesto u rečenici mu otvaraju PRIJELAZNI GLAGOLI.</a:t>
            </a:r>
          </a:p>
        </p:txBody>
      </p:sp>
    </p:spTree>
    <p:extLst>
      <p:ext uri="{BB962C8B-B14F-4D97-AF65-F5344CB8AC3E}">
        <p14:creationId xmlns:p14="http://schemas.microsoft.com/office/powerpoint/2010/main" val="6464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4E14953-C9B8-47E2-81DE-2A9CF08F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796" y="1031716"/>
            <a:ext cx="2613872" cy="479456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2. NEIZRAVNI OBJEKT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9FE3FF4-D14B-4015-98CC-D85A52777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5917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D26917-5F7E-4F60-8504-F97BB035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235"/>
            <a:ext cx="10515600" cy="9398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sz="4000" dirty="0">
                <a:solidFill>
                  <a:schemeClr val="accent1"/>
                </a:solidFill>
                <a:latin typeface="+mj-lt"/>
              </a:rPr>
              <a:t>ZAKLJUČIMO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59509A-E2E2-4388-AE89-ED0ED061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873"/>
            <a:ext cx="10515600" cy="52644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latin typeface="+mj-lt"/>
              </a:rPr>
              <a:t>Kojim padežima je izrečen NEIZRAVNI OBJEKT?</a:t>
            </a:r>
          </a:p>
          <a:p>
            <a:pPr>
              <a:lnSpc>
                <a:spcPct val="150000"/>
              </a:lnSpc>
            </a:pPr>
            <a:endParaRPr lang="hr-HR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1"/>
                </a:solidFill>
                <a:latin typeface="+mj-lt"/>
              </a:rPr>
              <a:t>Neizravni objekt izrečen je AKUZATIVOM S PRIJEDLOGOM I SVIM OSTALIM PADEŽIMA.</a:t>
            </a:r>
          </a:p>
          <a:p>
            <a:pPr>
              <a:lnSpc>
                <a:spcPct val="150000"/>
              </a:lnSpc>
            </a:pPr>
            <a:endParaRPr lang="hr-HR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latin typeface="+mj-lt"/>
              </a:rPr>
              <a:t>Koji glagoli po predmetu radnje mu otvaraju mjesto u rečenici?</a:t>
            </a:r>
          </a:p>
          <a:p>
            <a:pPr>
              <a:lnSpc>
                <a:spcPct val="150000"/>
              </a:lnSpc>
            </a:pPr>
            <a:endParaRPr lang="hr-HR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1"/>
                </a:solidFill>
                <a:latin typeface="+mj-lt"/>
              </a:rPr>
              <a:t>Mjesto u rečenici mu otvaraju NEPRIJELAZNI GLAGOLI.</a:t>
            </a:r>
          </a:p>
        </p:txBody>
      </p:sp>
    </p:spTree>
    <p:extLst>
      <p:ext uri="{BB962C8B-B14F-4D97-AF65-F5344CB8AC3E}">
        <p14:creationId xmlns:p14="http://schemas.microsoft.com/office/powerpoint/2010/main" val="80250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402</Words>
  <Application>Microsoft Office PowerPoint</Application>
  <PresentationFormat>Široki zaslon</PresentationFormat>
  <Paragraphs>71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sustava Office</vt:lpstr>
      <vt:lpstr>O B J E K T</vt:lpstr>
      <vt:lpstr>DOPUNE GLAGOLU SU: OBJEKT I PRILOŽNE OZNAKE</vt:lpstr>
      <vt:lpstr>PowerPoint prezentacija</vt:lpstr>
      <vt:lpstr>Promotri sljedeće rečenice</vt:lpstr>
      <vt:lpstr>Zaključimo što je OBJEKT</vt:lpstr>
      <vt:lpstr>1. IZRAVNI OBJEKT</vt:lpstr>
      <vt:lpstr>ZAKLJUČIMO</vt:lpstr>
      <vt:lpstr>2. NEIZRAVNI OBJEKT</vt:lpstr>
      <vt:lpstr>ZAKLJUČIMO</vt:lpstr>
      <vt:lpstr>Objekt nikada ne može biti u nominativu i vokativu.</vt:lpstr>
      <vt:lpstr>PowerPoint prezentacija</vt:lpstr>
      <vt:lpstr>PowerPoint prezentacija</vt:lpstr>
      <vt:lpstr>REČENICE BEZ OBJEKTA</vt:lpstr>
      <vt:lpstr>U rečenici može biti nekoliko objekata</vt:lpstr>
      <vt:lpstr>Odredi gramatičko ustrojstvo rečenica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B J E K T</dc:title>
  <dc:creator>Martina Lovrić</dc:creator>
  <cp:lastModifiedBy>Martina Lovrić</cp:lastModifiedBy>
  <cp:revision>3</cp:revision>
  <dcterms:created xsi:type="dcterms:W3CDTF">2021-02-06T14:00:03Z</dcterms:created>
  <dcterms:modified xsi:type="dcterms:W3CDTF">2021-02-06T14:18:57Z</dcterms:modified>
</cp:coreProperties>
</file>