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6CB42-5256-49B9-8B5B-8824CF4B4146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A9B69B-C5E7-4CF8-AA2A-AF3FD2716F80}">
      <dgm:prSet/>
      <dgm:spPr/>
      <dgm:t>
        <a:bodyPr/>
        <a:lstStyle/>
        <a:p>
          <a:r>
            <a:rPr lang="hr-HR"/>
            <a:t>U košari – MJESTO RADNJE</a:t>
          </a:r>
          <a:endParaRPr lang="en-US"/>
        </a:p>
      </dgm:t>
    </dgm:pt>
    <dgm:pt modelId="{C686686B-122D-4C20-9F4D-A66671ECB40A}" type="parTrans" cxnId="{8EABFE95-0E87-41BC-B44D-5D66D079C9AF}">
      <dgm:prSet/>
      <dgm:spPr/>
      <dgm:t>
        <a:bodyPr/>
        <a:lstStyle/>
        <a:p>
          <a:endParaRPr lang="en-US"/>
        </a:p>
      </dgm:t>
    </dgm:pt>
    <dgm:pt modelId="{028707BF-7FC7-44E9-A552-2DB3198F4693}" type="sibTrans" cxnId="{8EABFE95-0E87-41BC-B44D-5D66D079C9AF}">
      <dgm:prSet/>
      <dgm:spPr/>
      <dgm:t>
        <a:bodyPr/>
        <a:lstStyle/>
        <a:p>
          <a:endParaRPr lang="en-US"/>
        </a:p>
      </dgm:t>
    </dgm:pt>
    <dgm:pt modelId="{D6FFC32C-4811-4B3D-B6B7-60283ABAEA22}">
      <dgm:prSet/>
      <dgm:spPr/>
      <dgm:t>
        <a:bodyPr/>
        <a:lstStyle/>
        <a:p>
          <a:r>
            <a:rPr lang="hr-HR" dirty="0"/>
            <a:t>Za nekoliko dana – VRIJEME RADNJE</a:t>
          </a:r>
          <a:endParaRPr lang="en-US" dirty="0"/>
        </a:p>
      </dgm:t>
    </dgm:pt>
    <dgm:pt modelId="{3BA6D60E-104F-4C27-8BFD-658CE40F1177}" type="parTrans" cxnId="{D543BB74-060B-4C8A-9473-E4D709A9A951}">
      <dgm:prSet/>
      <dgm:spPr/>
      <dgm:t>
        <a:bodyPr/>
        <a:lstStyle/>
        <a:p>
          <a:endParaRPr lang="en-US"/>
        </a:p>
      </dgm:t>
    </dgm:pt>
    <dgm:pt modelId="{74D1DA16-367C-4DB6-939F-86BA5DADAC32}" type="sibTrans" cxnId="{D543BB74-060B-4C8A-9473-E4D709A9A951}">
      <dgm:prSet/>
      <dgm:spPr/>
      <dgm:t>
        <a:bodyPr/>
        <a:lstStyle/>
        <a:p>
          <a:endParaRPr lang="en-US"/>
        </a:p>
      </dgm:t>
    </dgm:pt>
    <dgm:pt modelId="{9234550D-907A-4850-9395-0F625A1D28D7}">
      <dgm:prSet/>
      <dgm:spPr/>
      <dgm:t>
        <a:bodyPr/>
        <a:lstStyle/>
        <a:p>
          <a:r>
            <a:rPr lang="hr-HR"/>
            <a:t>Ozbiljno – NAČIN RADNJE</a:t>
          </a:r>
          <a:endParaRPr lang="en-US"/>
        </a:p>
      </dgm:t>
    </dgm:pt>
    <dgm:pt modelId="{F655875E-8DFD-4C11-9E92-180012BDD7EB}" type="parTrans" cxnId="{8A6D6426-57A9-4CA8-8C8A-FC09AFFE8ACD}">
      <dgm:prSet/>
      <dgm:spPr/>
      <dgm:t>
        <a:bodyPr/>
        <a:lstStyle/>
        <a:p>
          <a:endParaRPr lang="en-US"/>
        </a:p>
      </dgm:t>
    </dgm:pt>
    <dgm:pt modelId="{D61CD546-D8C6-4558-820F-FBF9136114AA}" type="sibTrans" cxnId="{8A6D6426-57A9-4CA8-8C8A-FC09AFFE8ACD}">
      <dgm:prSet/>
      <dgm:spPr/>
      <dgm:t>
        <a:bodyPr/>
        <a:lstStyle/>
        <a:p>
          <a:endParaRPr lang="en-US"/>
        </a:p>
      </dgm:t>
    </dgm:pt>
    <dgm:pt modelId="{1C7BD4DC-7487-418D-B539-3117963A03EC}">
      <dgm:prSet/>
      <dgm:spPr/>
      <dgm:t>
        <a:bodyPr/>
        <a:lstStyle/>
        <a:p>
          <a:r>
            <a:rPr lang="hr-HR"/>
            <a:t>Zbog odanosti – UZROK RADNJE</a:t>
          </a:r>
          <a:endParaRPr lang="en-US"/>
        </a:p>
      </dgm:t>
    </dgm:pt>
    <dgm:pt modelId="{DB762DE5-3D41-41DE-B149-E212D1EADA33}" type="parTrans" cxnId="{AF4E12E7-A501-4855-A73B-CBA430E45292}">
      <dgm:prSet/>
      <dgm:spPr/>
      <dgm:t>
        <a:bodyPr/>
        <a:lstStyle/>
        <a:p>
          <a:endParaRPr lang="en-US"/>
        </a:p>
      </dgm:t>
    </dgm:pt>
    <dgm:pt modelId="{0C987E31-8BB1-48A5-A732-9BBBE120AA5D}" type="sibTrans" cxnId="{AF4E12E7-A501-4855-A73B-CBA430E45292}">
      <dgm:prSet/>
      <dgm:spPr/>
      <dgm:t>
        <a:bodyPr/>
        <a:lstStyle/>
        <a:p>
          <a:endParaRPr lang="en-US"/>
        </a:p>
      </dgm:t>
    </dgm:pt>
    <dgm:pt modelId="{1EDD1DD6-92E6-46AF-A5BA-5C7B6FE31BC2}" type="pres">
      <dgm:prSet presAssocID="{9856CB42-5256-49B9-8B5B-8824CF4B4146}" presName="matrix" presStyleCnt="0">
        <dgm:presLayoutVars>
          <dgm:chMax val="1"/>
          <dgm:dir/>
          <dgm:resizeHandles val="exact"/>
        </dgm:presLayoutVars>
      </dgm:prSet>
      <dgm:spPr/>
    </dgm:pt>
    <dgm:pt modelId="{1C1360D6-FEBD-470E-8016-2729EEC619F7}" type="pres">
      <dgm:prSet presAssocID="{9856CB42-5256-49B9-8B5B-8824CF4B4146}" presName="axisShape" presStyleLbl="bgShp" presStyleIdx="0" presStyleCnt="1"/>
      <dgm:spPr/>
    </dgm:pt>
    <dgm:pt modelId="{3FBF1B1D-B8B5-436E-92A1-BF1A67422A68}" type="pres">
      <dgm:prSet presAssocID="{9856CB42-5256-49B9-8B5B-8824CF4B414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9981C00-E898-44FE-9069-49E34E2691E7}" type="pres">
      <dgm:prSet presAssocID="{9856CB42-5256-49B9-8B5B-8824CF4B414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0E98170-D12B-46C6-B5E2-B7EBFFBB6CE1}" type="pres">
      <dgm:prSet presAssocID="{9856CB42-5256-49B9-8B5B-8824CF4B414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AD6850-FF2E-4286-BBD3-F519CF55D6C4}" type="pres">
      <dgm:prSet presAssocID="{9856CB42-5256-49B9-8B5B-8824CF4B414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A6D6426-57A9-4CA8-8C8A-FC09AFFE8ACD}" srcId="{9856CB42-5256-49B9-8B5B-8824CF4B4146}" destId="{9234550D-907A-4850-9395-0F625A1D28D7}" srcOrd="2" destOrd="0" parTransId="{F655875E-8DFD-4C11-9E92-180012BDD7EB}" sibTransId="{D61CD546-D8C6-4558-820F-FBF9136114AA}"/>
    <dgm:cxn modelId="{D543BB74-060B-4C8A-9473-E4D709A9A951}" srcId="{9856CB42-5256-49B9-8B5B-8824CF4B4146}" destId="{D6FFC32C-4811-4B3D-B6B7-60283ABAEA22}" srcOrd="1" destOrd="0" parTransId="{3BA6D60E-104F-4C27-8BFD-658CE40F1177}" sibTransId="{74D1DA16-367C-4DB6-939F-86BA5DADAC32}"/>
    <dgm:cxn modelId="{5902395A-E8F0-4323-A93F-E4B3ED167C1E}" type="presOf" srcId="{1C7BD4DC-7487-418D-B539-3117963A03EC}" destId="{84AD6850-FF2E-4286-BBD3-F519CF55D6C4}" srcOrd="0" destOrd="0" presId="urn:microsoft.com/office/officeart/2005/8/layout/matrix2"/>
    <dgm:cxn modelId="{8EABFE95-0E87-41BC-B44D-5D66D079C9AF}" srcId="{9856CB42-5256-49B9-8B5B-8824CF4B4146}" destId="{49A9B69B-C5E7-4CF8-AA2A-AF3FD2716F80}" srcOrd="0" destOrd="0" parTransId="{C686686B-122D-4C20-9F4D-A66671ECB40A}" sibTransId="{028707BF-7FC7-44E9-A552-2DB3198F4693}"/>
    <dgm:cxn modelId="{8B636E9F-8642-4040-A2CF-52EAF1723488}" type="presOf" srcId="{9234550D-907A-4850-9395-0F625A1D28D7}" destId="{B0E98170-D12B-46C6-B5E2-B7EBFFBB6CE1}" srcOrd="0" destOrd="0" presId="urn:microsoft.com/office/officeart/2005/8/layout/matrix2"/>
    <dgm:cxn modelId="{9EAE8EA8-577D-40BA-AD80-1314F68B709C}" type="presOf" srcId="{9856CB42-5256-49B9-8B5B-8824CF4B4146}" destId="{1EDD1DD6-92E6-46AF-A5BA-5C7B6FE31BC2}" srcOrd="0" destOrd="0" presId="urn:microsoft.com/office/officeart/2005/8/layout/matrix2"/>
    <dgm:cxn modelId="{9FB9C9E0-6E83-495C-BEDC-43DB51DFFEA4}" type="presOf" srcId="{D6FFC32C-4811-4B3D-B6B7-60283ABAEA22}" destId="{F9981C00-E898-44FE-9069-49E34E2691E7}" srcOrd="0" destOrd="0" presId="urn:microsoft.com/office/officeart/2005/8/layout/matrix2"/>
    <dgm:cxn modelId="{AF4E12E7-A501-4855-A73B-CBA430E45292}" srcId="{9856CB42-5256-49B9-8B5B-8824CF4B4146}" destId="{1C7BD4DC-7487-418D-B539-3117963A03EC}" srcOrd="3" destOrd="0" parTransId="{DB762DE5-3D41-41DE-B149-E212D1EADA33}" sibTransId="{0C987E31-8BB1-48A5-A732-9BBBE120AA5D}"/>
    <dgm:cxn modelId="{8AD297EC-42CB-459D-B570-3E24D559D736}" type="presOf" srcId="{49A9B69B-C5E7-4CF8-AA2A-AF3FD2716F80}" destId="{3FBF1B1D-B8B5-436E-92A1-BF1A67422A68}" srcOrd="0" destOrd="0" presId="urn:microsoft.com/office/officeart/2005/8/layout/matrix2"/>
    <dgm:cxn modelId="{45D9E8C5-C93A-4FB4-92CE-BC2B5CD783B1}" type="presParOf" srcId="{1EDD1DD6-92E6-46AF-A5BA-5C7B6FE31BC2}" destId="{1C1360D6-FEBD-470E-8016-2729EEC619F7}" srcOrd="0" destOrd="0" presId="urn:microsoft.com/office/officeart/2005/8/layout/matrix2"/>
    <dgm:cxn modelId="{7FFDD043-1152-4CBF-8E04-AEA90797E794}" type="presParOf" srcId="{1EDD1DD6-92E6-46AF-A5BA-5C7B6FE31BC2}" destId="{3FBF1B1D-B8B5-436E-92A1-BF1A67422A68}" srcOrd="1" destOrd="0" presId="urn:microsoft.com/office/officeart/2005/8/layout/matrix2"/>
    <dgm:cxn modelId="{AF41F1B2-90CF-4A84-88ED-D32B6B9E4B05}" type="presParOf" srcId="{1EDD1DD6-92E6-46AF-A5BA-5C7B6FE31BC2}" destId="{F9981C00-E898-44FE-9069-49E34E2691E7}" srcOrd="2" destOrd="0" presId="urn:microsoft.com/office/officeart/2005/8/layout/matrix2"/>
    <dgm:cxn modelId="{A5CC2263-EC3A-4FB1-AC5A-4C4DF9735E58}" type="presParOf" srcId="{1EDD1DD6-92E6-46AF-A5BA-5C7B6FE31BC2}" destId="{B0E98170-D12B-46C6-B5E2-B7EBFFBB6CE1}" srcOrd="3" destOrd="0" presId="urn:microsoft.com/office/officeart/2005/8/layout/matrix2"/>
    <dgm:cxn modelId="{21182A43-4ED5-4C1F-891E-404BA22E6584}" type="presParOf" srcId="{1EDD1DD6-92E6-46AF-A5BA-5C7B6FE31BC2}" destId="{84AD6850-FF2E-4286-BBD3-F519CF55D6C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360D6-FEBD-470E-8016-2729EEC619F7}">
      <dsp:nvSpPr>
        <dsp:cNvPr id="0" name=""/>
        <dsp:cNvSpPr/>
      </dsp:nvSpPr>
      <dsp:spPr>
        <a:xfrm>
          <a:off x="296068" y="0"/>
          <a:ext cx="5656263" cy="56562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F1B1D-B8B5-436E-92A1-BF1A67422A68}">
      <dsp:nvSpPr>
        <dsp:cNvPr id="0" name=""/>
        <dsp:cNvSpPr/>
      </dsp:nvSpPr>
      <dsp:spPr>
        <a:xfrm>
          <a:off x="663725" y="367657"/>
          <a:ext cx="2262505" cy="2262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U košari – MJESTO RADNJE</a:t>
          </a:r>
          <a:endParaRPr lang="en-US" sz="3100" kern="1200"/>
        </a:p>
      </dsp:txBody>
      <dsp:txXfrm>
        <a:off x="774171" y="478103"/>
        <a:ext cx="2041613" cy="2041613"/>
      </dsp:txXfrm>
    </dsp:sp>
    <dsp:sp modelId="{F9981C00-E898-44FE-9069-49E34E2691E7}">
      <dsp:nvSpPr>
        <dsp:cNvPr id="0" name=""/>
        <dsp:cNvSpPr/>
      </dsp:nvSpPr>
      <dsp:spPr>
        <a:xfrm>
          <a:off x="3322169" y="367657"/>
          <a:ext cx="2262505" cy="2262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Za nekoliko dana – VRIJEME RADNJE</a:t>
          </a:r>
          <a:endParaRPr lang="en-US" sz="3100" kern="1200" dirty="0"/>
        </a:p>
      </dsp:txBody>
      <dsp:txXfrm>
        <a:off x="3432615" y="478103"/>
        <a:ext cx="2041613" cy="2041613"/>
      </dsp:txXfrm>
    </dsp:sp>
    <dsp:sp modelId="{B0E98170-D12B-46C6-B5E2-B7EBFFBB6CE1}">
      <dsp:nvSpPr>
        <dsp:cNvPr id="0" name=""/>
        <dsp:cNvSpPr/>
      </dsp:nvSpPr>
      <dsp:spPr>
        <a:xfrm>
          <a:off x="663725" y="3026100"/>
          <a:ext cx="2262505" cy="2262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Ozbiljno – NAČIN RADNJE</a:t>
          </a:r>
          <a:endParaRPr lang="en-US" sz="3100" kern="1200"/>
        </a:p>
      </dsp:txBody>
      <dsp:txXfrm>
        <a:off x="774171" y="3136546"/>
        <a:ext cx="2041613" cy="2041613"/>
      </dsp:txXfrm>
    </dsp:sp>
    <dsp:sp modelId="{84AD6850-FF2E-4286-BBD3-F519CF55D6C4}">
      <dsp:nvSpPr>
        <dsp:cNvPr id="0" name=""/>
        <dsp:cNvSpPr/>
      </dsp:nvSpPr>
      <dsp:spPr>
        <a:xfrm>
          <a:off x="3322169" y="3026100"/>
          <a:ext cx="2262505" cy="2262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Zbog odanosti – UZROK RADNJE</a:t>
          </a:r>
          <a:endParaRPr lang="en-US" sz="3100" kern="1200"/>
        </a:p>
      </dsp:txBody>
      <dsp:txXfrm>
        <a:off x="3432615" y="3136546"/>
        <a:ext cx="2041613" cy="2041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672AC-953A-4123-92B2-AC12650AA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49C577-6456-4D9B-B443-B522F8A77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BB1821-7527-4B6B-81CC-292CA90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0717885-E9BB-4292-892B-A5B2080D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26982C-9F06-4FE4-904F-E71912D5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07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6A0673-1A10-4D37-9845-8B534A64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DD1333B-136E-4119-B5C5-E079EA9B3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264858F-4FCF-4082-A87B-628C17D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14FC6D-E425-439E-B63C-376135D9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77AC1F-92F6-4CDA-AC4E-F117E661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0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AEE3C3-AB32-4DA3-87C9-82730AA3F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C1B8D72-6EF3-47B7-973F-8559398DC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FED54D-2B5A-4D4A-BA12-E309F439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FA26FB-8147-4688-B2B0-3AF4B73D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22D46C-7DE2-4E4C-9F59-BE55755B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34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43F0BE-DCC3-41E0-8741-08D9B062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31D13B-E32C-4F5C-B239-D9A8EBA2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CD9DE8-48CC-46BD-89CC-D7399D30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F2A76A-F31F-4054-91E9-A2E77361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6D43F4-0523-45B8-BD4D-6B7EA075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72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57E578-F693-48F6-9F85-5EEDDF14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141371-6C56-4125-999F-D99276C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1B257D-A577-4CFF-98E9-FE3CD260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4372BA-1577-443C-BDC5-D365BD3B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75726A-7AA8-41F8-AB56-39C5B72D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33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9BC133-4772-4039-9E1F-B8200924B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0AAB1D-B51F-4C8F-AE95-87C19D61B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0314B1D-007C-4DDC-B298-A4A3777A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4136C6-690A-4782-B0A8-53CC907B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5631902-E459-4180-A50A-E5BB90E8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56EEE8-D8CB-4862-A577-82EB7A97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7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6DE79D-BE7A-4AFE-9CF7-4C322D75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4168DA-C902-4EC8-9F96-ACB2316D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70C8120-9734-4358-87BB-F1DFA445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4C79D05-BCAF-455C-A6CE-073629A90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487FC9F-967D-423A-9AF5-648278C93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7AE6BEE-9807-4C05-8907-EA5497F8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D982CD8-28AB-4F35-9002-B079341E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6DC5427-44DA-4994-BD8D-3EB52C13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5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39C74-5917-4183-897D-F0BC41A7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F70C821-1A85-405F-933E-D06DC064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528CFE6-1E1F-477F-84D0-2ECF6065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899712-4CD6-40A4-9FC7-516945B7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16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4B728EE-1197-4692-A925-D62CF287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6CAC5D9-DF69-4459-83AC-2A1F91CE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38C8F7-1967-40A1-B9EA-A02A884A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83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15946D-6746-4018-9574-DBA81E676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C0D082-7BD7-4280-A35A-0AFAB3D68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8757035-DD9A-4F14-A1F7-2D1362A22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91082FC-12C0-4BEC-9EA2-0A124BC4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F9412B-034A-498F-9C65-071040C4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5D5D44-9E2F-48B7-859F-203FF806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17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5329D-CB11-4425-9B9F-0B894AE3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89EEDBF-8829-4D55-A0F1-73B4A196A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079D005-A1B6-43B7-8A5E-DE279D413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9215B5-DD55-43B2-BC2C-E60909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784A78-1CC3-458A-BC95-C730C146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85BA2DE-8A92-459D-B4A8-97729F28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43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9F798D-9606-45E3-989E-8FDBBEF5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C3A071-B9D1-42E4-96FC-D9AFAF4A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04EA6C-AC9E-4AFF-84C7-E3565D0B1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CA56-ECD0-4AFC-8585-49ECD207513A}" type="datetimeFigureOut">
              <a:rPr lang="hr-HR" smtClean="0"/>
              <a:t>21.2.2021.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15E572-A9F1-48AF-9248-B9CD9154E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D415A5-97D4-4576-98D4-603AA172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238C-5817-4749-98B9-7AF9C28323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4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C17587-F252-446A-BC57-E95EF51D9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hr-HR" sz="7000" b="1" dirty="0">
                <a:solidFill>
                  <a:schemeClr val="accent2"/>
                </a:solidFill>
              </a:rPr>
              <a:t>Priložne oznake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389082-9FAA-4A76-B302-304BDFED6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944339"/>
          </a:xfrm>
        </p:spPr>
        <p:txBody>
          <a:bodyPr>
            <a:normAutofit/>
          </a:bodyPr>
          <a:lstStyle/>
          <a:p>
            <a:endParaRPr lang="hr-H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3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405BD9-491E-477E-B919-BB73A774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15"/>
            <a:ext cx="10515600" cy="109743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latin typeface="+mj-lt"/>
              </a:rPr>
              <a:t>PRILOŽNA OZNAKA UZROKA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B33565EB-536F-49BA-8423-88D0F2085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36" y="1466377"/>
            <a:ext cx="7418328" cy="5255440"/>
          </a:xfrm>
        </p:spPr>
      </p:pic>
    </p:spTree>
    <p:extLst>
      <p:ext uri="{BB962C8B-B14F-4D97-AF65-F5344CB8AC3E}">
        <p14:creationId xmlns:p14="http://schemas.microsoft.com/office/powerpoint/2010/main" val="77852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B62FFA-E24A-4002-874D-65480197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15"/>
            <a:ext cx="10515600" cy="106088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Odredi u rečenicama priložne oznake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C5144-553F-4375-B1C1-26667740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526959"/>
            <a:ext cx="10838895" cy="51579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b="0" i="0" dirty="0">
                <a:effectLst/>
                <a:latin typeface="IBM Plex Sans"/>
              </a:rPr>
              <a:t>1) </a:t>
            </a:r>
            <a:r>
              <a:rPr lang="pl-PL" b="0" i="1" dirty="0">
                <a:effectLst/>
                <a:latin typeface="IBM Plex Sans"/>
              </a:rPr>
              <a:t>Napustio je farmu nakon obavljenoga posla.</a:t>
            </a:r>
          </a:p>
          <a:p>
            <a:pPr>
              <a:lnSpc>
                <a:spcPct val="150000"/>
              </a:lnSpc>
            </a:pPr>
            <a:r>
              <a:rPr lang="pl-PL" i="1" dirty="0">
                <a:latin typeface="IBM Plex Sans"/>
              </a:rPr>
              <a:t>2) Vidra je maloprije zbog nečiste vode pobjegla u jezero.</a:t>
            </a:r>
          </a:p>
          <a:p>
            <a:pPr>
              <a:lnSpc>
                <a:spcPct val="150000"/>
              </a:lnSpc>
            </a:pPr>
            <a:r>
              <a:rPr lang="pl-PL" i="1" dirty="0">
                <a:latin typeface="IBM Plex Sans"/>
              </a:rPr>
              <a:t>3) Putovali smo prema Osijeku.</a:t>
            </a:r>
          </a:p>
          <a:p>
            <a:pPr>
              <a:lnSpc>
                <a:spcPct val="150000"/>
              </a:lnSpc>
            </a:pPr>
            <a:r>
              <a:rPr lang="pl-PL" i="1" dirty="0">
                <a:latin typeface="IBM Plex Sans"/>
              </a:rPr>
              <a:t>4) Liječniku sam otišao zbog bolesti.</a:t>
            </a:r>
          </a:p>
          <a:p>
            <a:pPr>
              <a:lnSpc>
                <a:spcPct val="150000"/>
              </a:lnSpc>
            </a:pPr>
            <a:r>
              <a:rPr lang="pl-PL" i="1" dirty="0">
                <a:latin typeface="IBM Plex Sans"/>
              </a:rPr>
              <a:t>5) Trčao je po livadi kao kakva srna.</a:t>
            </a:r>
          </a:p>
          <a:p>
            <a:pPr>
              <a:lnSpc>
                <a:spcPct val="150000"/>
              </a:lnSpc>
            </a:pPr>
            <a:r>
              <a:rPr lang="pl-PL" i="1" dirty="0">
                <a:latin typeface="IBM Plex Sans"/>
              </a:rPr>
              <a:t>6) Sa sigurnošću sam mogao potvrsiti dobre vijesti.</a:t>
            </a:r>
          </a:p>
          <a:p>
            <a:pPr>
              <a:lnSpc>
                <a:spcPct val="150000"/>
              </a:lnSpc>
            </a:pPr>
            <a:r>
              <a:rPr lang="pl-PL" i="1" dirty="0">
                <a:latin typeface="IBM Plex Sans"/>
              </a:rPr>
              <a:t>7) U posljedenje vrijeme je nezadovoljan.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58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0C3AA1-1078-4275-9122-B003D1FA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445251"/>
            <a:ext cx="10901471" cy="135071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Radna bilježnica str. 61 – 63.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8D8A99FE-C0EE-4479-81A8-03603CF7A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r="1" b="261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1700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4CE05F-D7B3-42A2-B724-3412D10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202187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rgbClr val="3F3F3F"/>
                </a:solidFill>
              </a:rPr>
              <a:t>Promotri sljedeće rečenice…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2EF30B-C604-42D6-A010-D5C1CEBFE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35" y="1876425"/>
            <a:ext cx="5536132" cy="4779387"/>
          </a:xfrm>
        </p:spPr>
        <p:txBody>
          <a:bodyPr anchor="t">
            <a:normAutofit/>
          </a:bodyPr>
          <a:lstStyle/>
          <a:p>
            <a:r>
              <a:rPr lang="hr-HR" dirty="0"/>
              <a:t>Mačak spava </a:t>
            </a:r>
            <a:r>
              <a:rPr lang="hr-HR" b="1" dirty="0">
                <a:solidFill>
                  <a:schemeClr val="accent4"/>
                </a:solidFill>
              </a:rPr>
              <a:t>u košari.</a:t>
            </a:r>
          </a:p>
          <a:p>
            <a:endParaRPr lang="hr-HR" dirty="0"/>
          </a:p>
          <a:p>
            <a:r>
              <a:rPr lang="hr-HR" b="1" dirty="0">
                <a:solidFill>
                  <a:schemeClr val="accent4"/>
                </a:solidFill>
              </a:rPr>
              <a:t>Za nekoliko dana </a:t>
            </a:r>
            <a:r>
              <a:rPr lang="hr-HR" dirty="0"/>
              <a:t>moram odvesti mačka.</a:t>
            </a:r>
          </a:p>
          <a:p>
            <a:r>
              <a:rPr lang="hr-HR" b="1" dirty="0">
                <a:solidFill>
                  <a:schemeClr val="accent4"/>
                </a:solidFill>
              </a:rPr>
              <a:t>Ozbiljno</a:t>
            </a:r>
            <a:r>
              <a:rPr lang="hr-HR" dirty="0"/>
              <a:t> ću brinuti o mačku.</a:t>
            </a:r>
          </a:p>
          <a:p>
            <a:endParaRPr lang="hr-HR" dirty="0"/>
          </a:p>
          <a:p>
            <a:r>
              <a:rPr lang="hr-HR" b="1" dirty="0">
                <a:solidFill>
                  <a:schemeClr val="accent4"/>
                </a:solidFill>
              </a:rPr>
              <a:t>Zbog radišnosti </a:t>
            </a:r>
            <a:r>
              <a:rPr lang="hr-HR" dirty="0"/>
              <a:t>razmišljaju o promaknuću. </a:t>
            </a:r>
          </a:p>
          <a:p>
            <a:endParaRPr lang="hr-HR" sz="17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C095687-664B-45F7-B3BA-5BD661222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1800527"/>
            <a:ext cx="5536121" cy="4855285"/>
          </a:xfrm>
        </p:spPr>
        <p:txBody>
          <a:bodyPr anchor="t">
            <a:normAutofit/>
          </a:bodyPr>
          <a:lstStyle/>
          <a:p>
            <a:r>
              <a:rPr lang="hr-HR" dirty="0"/>
              <a:t>Gdje mačak spava?</a:t>
            </a:r>
          </a:p>
          <a:p>
            <a:endParaRPr lang="hr-HR" dirty="0"/>
          </a:p>
          <a:p>
            <a:r>
              <a:rPr lang="hr-HR" dirty="0"/>
              <a:t>Kada moram odvesti mačka?</a:t>
            </a:r>
          </a:p>
          <a:p>
            <a:endParaRPr lang="hr-HR" dirty="0"/>
          </a:p>
          <a:p>
            <a:r>
              <a:rPr lang="hr-HR" dirty="0"/>
              <a:t>Kako ću brinuti?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Zbog čega razmišljaju o promaknuću?</a:t>
            </a:r>
          </a:p>
        </p:txBody>
      </p:sp>
    </p:spTree>
    <p:extLst>
      <p:ext uri="{BB962C8B-B14F-4D97-AF65-F5344CB8AC3E}">
        <p14:creationId xmlns:p14="http://schemas.microsoft.com/office/powerpoint/2010/main" val="212123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91A002-929F-4B16-A2C5-AC9016204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Što smo izrekli podebljanim dijelovima rečenice?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14AA918-4CC2-4BCE-BDF8-D5CA2298D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02879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12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F91B7-9CEA-4EFA-AEE1-A80A1F699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>
                <a:latin typeface="+mj-lt"/>
              </a:rPr>
              <a:t>PRILOŽNE OZNAKE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7D639D-9688-40A4-A8EC-40FB66CA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739"/>
            <a:ext cx="5558489" cy="480599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Su dopune glagolu.</a:t>
            </a:r>
          </a:p>
          <a:p>
            <a:pPr>
              <a:lnSpc>
                <a:spcPct val="150000"/>
              </a:lnSpc>
            </a:pPr>
            <a:r>
              <a:rPr lang="hr-HR" dirty="0"/>
              <a:t>Onaj su dio rečenice koji izriče </a:t>
            </a:r>
            <a:r>
              <a:rPr lang="hr-HR" dirty="0">
                <a:solidFill>
                  <a:schemeClr val="tx2"/>
                </a:solidFill>
              </a:rPr>
              <a:t>RAZLIČITE OKOLNOSTI GLAGOLSKE RADNJE: </a:t>
            </a:r>
            <a:r>
              <a:rPr lang="hr-HR" dirty="0"/>
              <a:t>mjesto, vrijeme, način i uzrok.</a:t>
            </a:r>
          </a:p>
          <a:p>
            <a:pPr>
              <a:lnSpc>
                <a:spcPct val="150000"/>
              </a:lnSpc>
            </a:pPr>
            <a:r>
              <a:rPr lang="hr-HR" dirty="0"/>
              <a:t>Mjesto u rečenici im otvara </a:t>
            </a:r>
            <a:r>
              <a:rPr lang="hr-HR" u="sng" dirty="0"/>
              <a:t>predikat.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00EDE0-BE46-4F9F-B6BE-60358EEB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Čime može biti izrečena priložna oznaka?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654DDA-F1EC-4EA2-AEF3-C50927CE3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108" y="0"/>
            <a:ext cx="7620867" cy="678254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Odmah</a:t>
            </a:r>
            <a:r>
              <a:rPr lang="hr-HR" dirty="0"/>
              <a:t> sam joj pomogao. </a:t>
            </a:r>
          </a:p>
          <a:p>
            <a:pPr>
              <a:lnSpc>
                <a:spcPct val="150000"/>
              </a:lnSpc>
            </a:pPr>
            <a:r>
              <a:rPr lang="hr-HR" dirty="0"/>
              <a:t>Ugledali smo ga </a:t>
            </a:r>
            <a:r>
              <a:rPr lang="hr-HR" b="1" dirty="0"/>
              <a:t>u kući.</a:t>
            </a:r>
          </a:p>
          <a:p>
            <a:pPr>
              <a:lnSpc>
                <a:spcPct val="150000"/>
              </a:lnSpc>
            </a:pPr>
            <a:r>
              <a:rPr lang="hr-HR" dirty="0"/>
              <a:t>Mama ga </a:t>
            </a:r>
            <a:r>
              <a:rPr lang="hr-HR" b="1" dirty="0"/>
              <a:t>nestrpljivo</a:t>
            </a:r>
            <a:r>
              <a:rPr lang="hr-HR" dirty="0"/>
              <a:t> čeka.</a:t>
            </a:r>
          </a:p>
          <a:p>
            <a:pPr>
              <a:lnSpc>
                <a:spcPct val="150000"/>
              </a:lnSpc>
            </a:pPr>
            <a:r>
              <a:rPr lang="hr-HR" b="1" dirty="0"/>
              <a:t>Prije nekoliko dana </a:t>
            </a:r>
            <a:r>
              <a:rPr lang="hr-HR" dirty="0"/>
              <a:t>mi je poslao pismo.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Priložna oznaka može biti izrečena </a:t>
            </a:r>
            <a:r>
              <a:rPr lang="hr-HR" b="1" dirty="0">
                <a:solidFill>
                  <a:schemeClr val="accent2"/>
                </a:solidFill>
              </a:rPr>
              <a:t>jednom riječju ili skupom riječi.</a:t>
            </a:r>
          </a:p>
          <a:p>
            <a:pPr>
              <a:lnSpc>
                <a:spcPct val="150000"/>
              </a:lnSpc>
            </a:pPr>
            <a:r>
              <a:rPr lang="hr-HR" dirty="0"/>
              <a:t>Kada je izrečena jednom riječju, u služni priložne oznake uglavnom stoji </a:t>
            </a:r>
            <a:r>
              <a:rPr lang="hr-HR" b="1" dirty="0">
                <a:solidFill>
                  <a:schemeClr val="accent2"/>
                </a:solidFill>
              </a:rPr>
              <a:t>PRILOG.</a:t>
            </a:r>
          </a:p>
        </p:txBody>
      </p:sp>
    </p:spTree>
    <p:extLst>
      <p:ext uri="{BB962C8B-B14F-4D97-AF65-F5344CB8AC3E}">
        <p14:creationId xmlns:p14="http://schemas.microsoft.com/office/powerpoint/2010/main" val="29533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6B1D6-4EEA-456B-B1B6-EF8E46BE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1"/>
            <a:ext cx="10515600" cy="10477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Vrste priložnih oznaka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E251453-35DF-46A9-8F1B-B24C81279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381774"/>
            <a:ext cx="9039225" cy="5214937"/>
          </a:xfrm>
        </p:spPr>
      </p:pic>
    </p:spTree>
    <p:extLst>
      <p:ext uri="{BB962C8B-B14F-4D97-AF65-F5344CB8AC3E}">
        <p14:creationId xmlns:p14="http://schemas.microsoft.com/office/powerpoint/2010/main" val="93361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FA7598-338E-4385-A2DB-6C646603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6051"/>
            <a:ext cx="10515600" cy="10541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latin typeface="+mj-lt"/>
              </a:rPr>
              <a:t>PRILOŽNA OZNAKA MJESTA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5AA75AC-F71E-4DA4-A1C4-86696A5B2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1" y="1471798"/>
            <a:ext cx="8791575" cy="5024437"/>
          </a:xfrm>
        </p:spPr>
      </p:pic>
    </p:spTree>
    <p:extLst>
      <p:ext uri="{BB962C8B-B14F-4D97-AF65-F5344CB8AC3E}">
        <p14:creationId xmlns:p14="http://schemas.microsoft.com/office/powerpoint/2010/main" val="181439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7E24C7-375D-4C05-9892-249A03720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9874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latin typeface="+mj-lt"/>
              </a:rPr>
              <a:t>PRILOŽNA OZNAKA VREMENA</a:t>
            </a:r>
          </a:p>
        </p:txBody>
      </p:sp>
      <p:pic>
        <p:nvPicPr>
          <p:cNvPr id="5" name="Rezervirano mjesto sadržaja 4" descr="Slika na kojoj se prikazuje tekst, sat&#10;&#10;Opis je automatski generiran">
            <a:extLst>
              <a:ext uri="{FF2B5EF4-FFF2-40B4-BE49-F238E27FC236}">
                <a16:creationId xmlns:a16="http://schemas.microsoft.com/office/drawing/2014/main" id="{AF90A73B-A5C8-4BA4-A739-A80176E8A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58" y="1488433"/>
            <a:ext cx="7972684" cy="5098456"/>
          </a:xfrm>
        </p:spPr>
      </p:pic>
    </p:spTree>
    <p:extLst>
      <p:ext uri="{BB962C8B-B14F-4D97-AF65-F5344CB8AC3E}">
        <p14:creationId xmlns:p14="http://schemas.microsoft.com/office/powerpoint/2010/main" val="24886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FD44F-25D2-4C75-A9F2-214A5D5F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23" y="142875"/>
            <a:ext cx="10515600" cy="11334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>
                <a:latin typeface="+mj-lt"/>
              </a:rPr>
              <a:t>PRILOŽNA OZNAKA NAČINA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42BD28C-8502-411C-ADA7-375AE388D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73" y="1443355"/>
            <a:ext cx="7944101" cy="5271770"/>
          </a:xfrm>
        </p:spPr>
      </p:pic>
    </p:spTree>
    <p:extLst>
      <p:ext uri="{BB962C8B-B14F-4D97-AF65-F5344CB8AC3E}">
        <p14:creationId xmlns:p14="http://schemas.microsoft.com/office/powerpoint/2010/main" val="2532700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Široki zaslon</PresentationFormat>
  <Paragraphs>47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IBM Plex Sans</vt:lpstr>
      <vt:lpstr>Tema sustava Office</vt:lpstr>
      <vt:lpstr>Priložne oznake</vt:lpstr>
      <vt:lpstr>Promotri sljedeće rečenice…</vt:lpstr>
      <vt:lpstr>Što smo izrekli podebljanim dijelovima rečenice?</vt:lpstr>
      <vt:lpstr>PRILOŽNE OZNAKE</vt:lpstr>
      <vt:lpstr>Čime može biti izrečena priložna oznaka?</vt:lpstr>
      <vt:lpstr>Vrste priložnih oznaka</vt:lpstr>
      <vt:lpstr>PRILOŽNA OZNAKA MJESTA</vt:lpstr>
      <vt:lpstr>PRILOŽNA OZNAKA VREMENA</vt:lpstr>
      <vt:lpstr>PRILOŽNA OZNAKA NAČINA</vt:lpstr>
      <vt:lpstr>PRILOŽNA OZNAKA UZROKA</vt:lpstr>
      <vt:lpstr>Odredi u rečenicama priložne oznake</vt:lpstr>
      <vt:lpstr>Radna bilježnica str. 61 – 63.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Priložne oznake</dc:title>
  <dc:creator>Gosti</dc:creator>
  <cp:lastModifiedBy>Gosti</cp:lastModifiedBy>
  <cp:revision>1</cp:revision>
  <dcterms:created xsi:type="dcterms:W3CDTF">2021-02-21T11:28:49Z</dcterms:created>
  <dcterms:modified xsi:type="dcterms:W3CDTF">2021-02-21T11:29:08Z</dcterms:modified>
</cp:coreProperties>
</file>