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7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56093C-345F-4C3E-A9B8-3F663C7FADCC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05E9092-C260-413D-BD1A-E9543B4B6726}">
      <dgm:prSet/>
      <dgm:spPr/>
      <dgm:t>
        <a:bodyPr/>
        <a:lstStyle/>
        <a:p>
          <a:r>
            <a:rPr lang="hr-HR" dirty="0"/>
            <a:t>Apozicija je uvijek IMENICA.</a:t>
          </a:r>
          <a:endParaRPr lang="en-US" dirty="0"/>
        </a:p>
      </dgm:t>
    </dgm:pt>
    <dgm:pt modelId="{E4B49E59-7745-4328-BC6E-641143ED4DB2}" type="parTrans" cxnId="{F6039797-B586-4071-8FD1-BFFE48DA787A}">
      <dgm:prSet/>
      <dgm:spPr/>
      <dgm:t>
        <a:bodyPr/>
        <a:lstStyle/>
        <a:p>
          <a:endParaRPr lang="en-US"/>
        </a:p>
      </dgm:t>
    </dgm:pt>
    <dgm:pt modelId="{F8088BAF-BE4B-4DFD-B520-4ECF0A7FA409}" type="sibTrans" cxnId="{F6039797-B586-4071-8FD1-BFFE48DA787A}">
      <dgm:prSet/>
      <dgm:spPr/>
      <dgm:t>
        <a:bodyPr/>
        <a:lstStyle/>
        <a:p>
          <a:endParaRPr lang="en-US"/>
        </a:p>
      </dgm:t>
    </dgm:pt>
    <dgm:pt modelId="{8D76BBF7-206B-4601-85AB-F219F6191D2F}">
      <dgm:prSet/>
      <dgm:spPr/>
      <dgm:t>
        <a:bodyPr/>
        <a:lstStyle/>
        <a:p>
          <a:r>
            <a:rPr lang="hr-HR" dirty="0"/>
            <a:t>Dopunjuje drugu imenicu i slaže se s njom u PADEŽU!</a:t>
          </a:r>
          <a:endParaRPr lang="en-US" dirty="0"/>
        </a:p>
      </dgm:t>
    </dgm:pt>
    <dgm:pt modelId="{9080171B-935F-4F13-895D-7CF30664C3BA}" type="parTrans" cxnId="{04069640-8B25-4EED-9C26-BABFF8BE92B4}">
      <dgm:prSet/>
      <dgm:spPr/>
      <dgm:t>
        <a:bodyPr/>
        <a:lstStyle/>
        <a:p>
          <a:endParaRPr lang="en-US"/>
        </a:p>
      </dgm:t>
    </dgm:pt>
    <dgm:pt modelId="{F64F94F2-E0C9-4BA4-A31E-C796F7D63463}" type="sibTrans" cxnId="{04069640-8B25-4EED-9C26-BABFF8BE92B4}">
      <dgm:prSet/>
      <dgm:spPr/>
      <dgm:t>
        <a:bodyPr/>
        <a:lstStyle/>
        <a:p>
          <a:endParaRPr lang="en-US"/>
        </a:p>
      </dgm:t>
    </dgm:pt>
    <dgm:pt modelId="{3DF002F9-6951-4991-B5DF-68CDB502ECB9}">
      <dgm:prSet/>
      <dgm:spPr/>
      <dgm:t>
        <a:bodyPr/>
        <a:lstStyle/>
        <a:p>
          <a:r>
            <a:rPr lang="hr-HR" dirty="0"/>
            <a:t>Nesamostalni je rečenični dio kojemu mjesto u rečenici otvara IMENICA!</a:t>
          </a:r>
          <a:endParaRPr lang="en-US" dirty="0"/>
        </a:p>
      </dgm:t>
    </dgm:pt>
    <dgm:pt modelId="{C716AA98-E8D5-4257-B101-164116CCC17D}" type="parTrans" cxnId="{23C6D801-77D8-41C4-9957-6E49795B4226}">
      <dgm:prSet/>
      <dgm:spPr/>
      <dgm:t>
        <a:bodyPr/>
        <a:lstStyle/>
        <a:p>
          <a:endParaRPr lang="en-US"/>
        </a:p>
      </dgm:t>
    </dgm:pt>
    <dgm:pt modelId="{C4BCCA99-D369-4FAE-8918-E2DF32481D8F}" type="sibTrans" cxnId="{23C6D801-77D8-41C4-9957-6E49795B4226}">
      <dgm:prSet/>
      <dgm:spPr/>
      <dgm:t>
        <a:bodyPr/>
        <a:lstStyle/>
        <a:p>
          <a:endParaRPr lang="en-US"/>
        </a:p>
      </dgm:t>
    </dgm:pt>
    <dgm:pt modelId="{E44DE2BE-2B46-433B-9E92-D77E2D68E27C}" type="pres">
      <dgm:prSet presAssocID="{2756093C-345F-4C3E-A9B8-3F663C7FADC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55FDB04-3A88-4744-8557-EFF37966B388}" type="pres">
      <dgm:prSet presAssocID="{A05E9092-C260-413D-BD1A-E9543B4B6726}" presName="hierRoot1" presStyleCnt="0">
        <dgm:presLayoutVars>
          <dgm:hierBranch val="init"/>
        </dgm:presLayoutVars>
      </dgm:prSet>
      <dgm:spPr/>
    </dgm:pt>
    <dgm:pt modelId="{912DD6B7-F64D-49BA-94E0-5DB45172563E}" type="pres">
      <dgm:prSet presAssocID="{A05E9092-C260-413D-BD1A-E9543B4B6726}" presName="rootComposite1" presStyleCnt="0"/>
      <dgm:spPr/>
    </dgm:pt>
    <dgm:pt modelId="{07EAE12D-6588-46F9-990F-FCBAE69F920C}" type="pres">
      <dgm:prSet presAssocID="{A05E9092-C260-413D-BD1A-E9543B4B6726}" presName="rootText1" presStyleLbl="node0" presStyleIdx="0" presStyleCnt="3" custScaleY="159070">
        <dgm:presLayoutVars>
          <dgm:chPref val="3"/>
        </dgm:presLayoutVars>
      </dgm:prSet>
      <dgm:spPr/>
    </dgm:pt>
    <dgm:pt modelId="{C17DD697-6EFC-4F91-9CC1-170183AC7D51}" type="pres">
      <dgm:prSet presAssocID="{A05E9092-C260-413D-BD1A-E9543B4B6726}" presName="rootConnector1" presStyleLbl="node1" presStyleIdx="0" presStyleCnt="0"/>
      <dgm:spPr/>
    </dgm:pt>
    <dgm:pt modelId="{7D6BF75D-5119-4BCC-A38C-4B5E0D8BF8AB}" type="pres">
      <dgm:prSet presAssocID="{A05E9092-C260-413D-BD1A-E9543B4B6726}" presName="hierChild2" presStyleCnt="0"/>
      <dgm:spPr/>
    </dgm:pt>
    <dgm:pt modelId="{53499811-9B61-4771-992C-4C98CB88BD98}" type="pres">
      <dgm:prSet presAssocID="{A05E9092-C260-413D-BD1A-E9543B4B6726}" presName="hierChild3" presStyleCnt="0"/>
      <dgm:spPr/>
    </dgm:pt>
    <dgm:pt modelId="{68573F59-21BB-4FD0-AEBB-93C96886B401}" type="pres">
      <dgm:prSet presAssocID="{8D76BBF7-206B-4601-85AB-F219F6191D2F}" presName="hierRoot1" presStyleCnt="0">
        <dgm:presLayoutVars>
          <dgm:hierBranch val="init"/>
        </dgm:presLayoutVars>
      </dgm:prSet>
      <dgm:spPr/>
    </dgm:pt>
    <dgm:pt modelId="{984B8613-1DF3-4148-96E4-EE37A7814CF3}" type="pres">
      <dgm:prSet presAssocID="{8D76BBF7-206B-4601-85AB-F219F6191D2F}" presName="rootComposite1" presStyleCnt="0"/>
      <dgm:spPr/>
    </dgm:pt>
    <dgm:pt modelId="{618B1688-29E8-4F4F-AE09-CE069EA4150B}" type="pres">
      <dgm:prSet presAssocID="{8D76BBF7-206B-4601-85AB-F219F6191D2F}" presName="rootText1" presStyleLbl="node0" presStyleIdx="1" presStyleCnt="3" custScaleY="158575">
        <dgm:presLayoutVars>
          <dgm:chPref val="3"/>
        </dgm:presLayoutVars>
      </dgm:prSet>
      <dgm:spPr/>
    </dgm:pt>
    <dgm:pt modelId="{F32C4E2C-0A42-4759-A16E-10BCC1411BA7}" type="pres">
      <dgm:prSet presAssocID="{8D76BBF7-206B-4601-85AB-F219F6191D2F}" presName="rootConnector1" presStyleLbl="node1" presStyleIdx="0" presStyleCnt="0"/>
      <dgm:spPr/>
    </dgm:pt>
    <dgm:pt modelId="{424EFE80-B4E9-4EF1-A3B3-DCCB62E71CA4}" type="pres">
      <dgm:prSet presAssocID="{8D76BBF7-206B-4601-85AB-F219F6191D2F}" presName="hierChild2" presStyleCnt="0"/>
      <dgm:spPr/>
    </dgm:pt>
    <dgm:pt modelId="{AF26B99B-617B-4FF7-B361-A300F7605486}" type="pres">
      <dgm:prSet presAssocID="{8D76BBF7-206B-4601-85AB-F219F6191D2F}" presName="hierChild3" presStyleCnt="0"/>
      <dgm:spPr/>
    </dgm:pt>
    <dgm:pt modelId="{3EE8F4AD-C12F-439F-AC1A-3E33377B78B8}" type="pres">
      <dgm:prSet presAssocID="{3DF002F9-6951-4991-B5DF-68CDB502ECB9}" presName="hierRoot1" presStyleCnt="0">
        <dgm:presLayoutVars>
          <dgm:hierBranch val="init"/>
        </dgm:presLayoutVars>
      </dgm:prSet>
      <dgm:spPr/>
    </dgm:pt>
    <dgm:pt modelId="{6FB06BB1-996B-4347-861B-1F4E06A36E7D}" type="pres">
      <dgm:prSet presAssocID="{3DF002F9-6951-4991-B5DF-68CDB502ECB9}" presName="rootComposite1" presStyleCnt="0"/>
      <dgm:spPr/>
    </dgm:pt>
    <dgm:pt modelId="{28ED9721-9410-43B0-99E3-A2CBF40D5DDE}" type="pres">
      <dgm:prSet presAssocID="{3DF002F9-6951-4991-B5DF-68CDB502ECB9}" presName="rootText1" presStyleLbl="node0" presStyleIdx="2" presStyleCnt="3" custScaleY="159070">
        <dgm:presLayoutVars>
          <dgm:chPref val="3"/>
        </dgm:presLayoutVars>
      </dgm:prSet>
      <dgm:spPr/>
    </dgm:pt>
    <dgm:pt modelId="{DF6FFB3E-0DA0-4303-A5BB-AC69D9D3BB78}" type="pres">
      <dgm:prSet presAssocID="{3DF002F9-6951-4991-B5DF-68CDB502ECB9}" presName="rootConnector1" presStyleLbl="node1" presStyleIdx="0" presStyleCnt="0"/>
      <dgm:spPr/>
    </dgm:pt>
    <dgm:pt modelId="{F677467F-C253-4D48-B675-58E0929722DB}" type="pres">
      <dgm:prSet presAssocID="{3DF002F9-6951-4991-B5DF-68CDB502ECB9}" presName="hierChild2" presStyleCnt="0"/>
      <dgm:spPr/>
    </dgm:pt>
    <dgm:pt modelId="{F260108D-0079-43A9-B8D8-07E0D9363E5F}" type="pres">
      <dgm:prSet presAssocID="{3DF002F9-6951-4991-B5DF-68CDB502ECB9}" presName="hierChild3" presStyleCnt="0"/>
      <dgm:spPr/>
    </dgm:pt>
  </dgm:ptLst>
  <dgm:cxnLst>
    <dgm:cxn modelId="{23C6D801-77D8-41C4-9957-6E49795B4226}" srcId="{2756093C-345F-4C3E-A9B8-3F663C7FADCC}" destId="{3DF002F9-6951-4991-B5DF-68CDB502ECB9}" srcOrd="2" destOrd="0" parTransId="{C716AA98-E8D5-4257-B101-164116CCC17D}" sibTransId="{C4BCCA99-D369-4FAE-8918-E2DF32481D8F}"/>
    <dgm:cxn modelId="{ED64C936-EDF9-45DC-9ED2-BF33C4DCCC39}" type="presOf" srcId="{A05E9092-C260-413D-BD1A-E9543B4B6726}" destId="{07EAE12D-6588-46F9-990F-FCBAE69F920C}" srcOrd="0" destOrd="0" presId="urn:microsoft.com/office/officeart/2005/8/layout/orgChart1"/>
    <dgm:cxn modelId="{E3BC4438-CC14-4705-A2A3-5DA4E1C10DFB}" type="presOf" srcId="{8D76BBF7-206B-4601-85AB-F219F6191D2F}" destId="{618B1688-29E8-4F4F-AE09-CE069EA4150B}" srcOrd="0" destOrd="0" presId="urn:microsoft.com/office/officeart/2005/8/layout/orgChart1"/>
    <dgm:cxn modelId="{DC8B243D-4F63-418B-ACB5-804B6FD96177}" type="presOf" srcId="{A05E9092-C260-413D-BD1A-E9543B4B6726}" destId="{C17DD697-6EFC-4F91-9CC1-170183AC7D51}" srcOrd="1" destOrd="0" presId="urn:microsoft.com/office/officeart/2005/8/layout/orgChart1"/>
    <dgm:cxn modelId="{04069640-8B25-4EED-9C26-BABFF8BE92B4}" srcId="{2756093C-345F-4C3E-A9B8-3F663C7FADCC}" destId="{8D76BBF7-206B-4601-85AB-F219F6191D2F}" srcOrd="1" destOrd="0" parTransId="{9080171B-935F-4F13-895D-7CF30664C3BA}" sibTransId="{F64F94F2-E0C9-4BA4-A31E-C796F7D63463}"/>
    <dgm:cxn modelId="{6B91564C-7657-460B-A68A-612D29316359}" type="presOf" srcId="{3DF002F9-6951-4991-B5DF-68CDB502ECB9}" destId="{DF6FFB3E-0DA0-4303-A5BB-AC69D9D3BB78}" srcOrd="1" destOrd="0" presId="urn:microsoft.com/office/officeart/2005/8/layout/orgChart1"/>
    <dgm:cxn modelId="{ECFEEF81-B129-4645-8B95-24543F807D36}" type="presOf" srcId="{3DF002F9-6951-4991-B5DF-68CDB502ECB9}" destId="{28ED9721-9410-43B0-99E3-A2CBF40D5DDE}" srcOrd="0" destOrd="0" presId="urn:microsoft.com/office/officeart/2005/8/layout/orgChart1"/>
    <dgm:cxn modelId="{F6039797-B586-4071-8FD1-BFFE48DA787A}" srcId="{2756093C-345F-4C3E-A9B8-3F663C7FADCC}" destId="{A05E9092-C260-413D-BD1A-E9543B4B6726}" srcOrd="0" destOrd="0" parTransId="{E4B49E59-7745-4328-BC6E-641143ED4DB2}" sibTransId="{F8088BAF-BE4B-4DFD-B520-4ECF0A7FA409}"/>
    <dgm:cxn modelId="{051676AA-858E-42EC-938E-DF9F51371172}" type="presOf" srcId="{8D76BBF7-206B-4601-85AB-F219F6191D2F}" destId="{F32C4E2C-0A42-4759-A16E-10BCC1411BA7}" srcOrd="1" destOrd="0" presId="urn:microsoft.com/office/officeart/2005/8/layout/orgChart1"/>
    <dgm:cxn modelId="{E44FE4CD-E0CD-46C8-B0DA-2D0C5F7520D8}" type="presOf" srcId="{2756093C-345F-4C3E-A9B8-3F663C7FADCC}" destId="{E44DE2BE-2B46-433B-9E92-D77E2D68E27C}" srcOrd="0" destOrd="0" presId="urn:microsoft.com/office/officeart/2005/8/layout/orgChart1"/>
    <dgm:cxn modelId="{8901C098-F274-4987-B2FD-D7F319FB3A51}" type="presParOf" srcId="{E44DE2BE-2B46-433B-9E92-D77E2D68E27C}" destId="{155FDB04-3A88-4744-8557-EFF37966B388}" srcOrd="0" destOrd="0" presId="urn:microsoft.com/office/officeart/2005/8/layout/orgChart1"/>
    <dgm:cxn modelId="{00C163E7-2FE5-405E-BDD8-3F01D1F50036}" type="presParOf" srcId="{155FDB04-3A88-4744-8557-EFF37966B388}" destId="{912DD6B7-F64D-49BA-94E0-5DB45172563E}" srcOrd="0" destOrd="0" presId="urn:microsoft.com/office/officeart/2005/8/layout/orgChart1"/>
    <dgm:cxn modelId="{B38B0E62-BDFF-439C-B4D3-E16D0CF459AC}" type="presParOf" srcId="{912DD6B7-F64D-49BA-94E0-5DB45172563E}" destId="{07EAE12D-6588-46F9-990F-FCBAE69F920C}" srcOrd="0" destOrd="0" presId="urn:microsoft.com/office/officeart/2005/8/layout/orgChart1"/>
    <dgm:cxn modelId="{9B795D73-7FD6-46E3-B9CB-66CC4EC1436C}" type="presParOf" srcId="{912DD6B7-F64D-49BA-94E0-5DB45172563E}" destId="{C17DD697-6EFC-4F91-9CC1-170183AC7D51}" srcOrd="1" destOrd="0" presId="urn:microsoft.com/office/officeart/2005/8/layout/orgChart1"/>
    <dgm:cxn modelId="{162CB84B-13E4-4341-80FE-B53E91E08253}" type="presParOf" srcId="{155FDB04-3A88-4744-8557-EFF37966B388}" destId="{7D6BF75D-5119-4BCC-A38C-4B5E0D8BF8AB}" srcOrd="1" destOrd="0" presId="urn:microsoft.com/office/officeart/2005/8/layout/orgChart1"/>
    <dgm:cxn modelId="{F74EDB77-E62B-423A-86CA-B924B7C9E1D4}" type="presParOf" srcId="{155FDB04-3A88-4744-8557-EFF37966B388}" destId="{53499811-9B61-4771-992C-4C98CB88BD98}" srcOrd="2" destOrd="0" presId="urn:microsoft.com/office/officeart/2005/8/layout/orgChart1"/>
    <dgm:cxn modelId="{96F6C550-2548-46BE-B50F-2120775DA295}" type="presParOf" srcId="{E44DE2BE-2B46-433B-9E92-D77E2D68E27C}" destId="{68573F59-21BB-4FD0-AEBB-93C96886B401}" srcOrd="1" destOrd="0" presId="urn:microsoft.com/office/officeart/2005/8/layout/orgChart1"/>
    <dgm:cxn modelId="{F07C4883-4B15-458B-9433-12D206A0179E}" type="presParOf" srcId="{68573F59-21BB-4FD0-AEBB-93C96886B401}" destId="{984B8613-1DF3-4148-96E4-EE37A7814CF3}" srcOrd="0" destOrd="0" presId="urn:microsoft.com/office/officeart/2005/8/layout/orgChart1"/>
    <dgm:cxn modelId="{42240C6D-3236-43E2-A12C-CC1C82E4BB73}" type="presParOf" srcId="{984B8613-1DF3-4148-96E4-EE37A7814CF3}" destId="{618B1688-29E8-4F4F-AE09-CE069EA4150B}" srcOrd="0" destOrd="0" presId="urn:microsoft.com/office/officeart/2005/8/layout/orgChart1"/>
    <dgm:cxn modelId="{C212194B-7515-4F1A-828B-3CC26C934820}" type="presParOf" srcId="{984B8613-1DF3-4148-96E4-EE37A7814CF3}" destId="{F32C4E2C-0A42-4759-A16E-10BCC1411BA7}" srcOrd="1" destOrd="0" presId="urn:microsoft.com/office/officeart/2005/8/layout/orgChart1"/>
    <dgm:cxn modelId="{C02BBF7C-4964-437D-90B1-9C499EB66542}" type="presParOf" srcId="{68573F59-21BB-4FD0-AEBB-93C96886B401}" destId="{424EFE80-B4E9-4EF1-A3B3-DCCB62E71CA4}" srcOrd="1" destOrd="0" presId="urn:microsoft.com/office/officeart/2005/8/layout/orgChart1"/>
    <dgm:cxn modelId="{E0649C75-B8CC-44F0-9027-1319D23113FF}" type="presParOf" srcId="{68573F59-21BB-4FD0-AEBB-93C96886B401}" destId="{AF26B99B-617B-4FF7-B361-A300F7605486}" srcOrd="2" destOrd="0" presId="urn:microsoft.com/office/officeart/2005/8/layout/orgChart1"/>
    <dgm:cxn modelId="{5E493015-968F-4A4D-9724-3B26D0886CBD}" type="presParOf" srcId="{E44DE2BE-2B46-433B-9E92-D77E2D68E27C}" destId="{3EE8F4AD-C12F-439F-AC1A-3E33377B78B8}" srcOrd="2" destOrd="0" presId="urn:microsoft.com/office/officeart/2005/8/layout/orgChart1"/>
    <dgm:cxn modelId="{A2F95926-A2B9-4F6E-977B-CEC08A1EE93F}" type="presParOf" srcId="{3EE8F4AD-C12F-439F-AC1A-3E33377B78B8}" destId="{6FB06BB1-996B-4347-861B-1F4E06A36E7D}" srcOrd="0" destOrd="0" presId="urn:microsoft.com/office/officeart/2005/8/layout/orgChart1"/>
    <dgm:cxn modelId="{331A0E01-A581-40FD-BA70-23A67E72EFDD}" type="presParOf" srcId="{6FB06BB1-996B-4347-861B-1F4E06A36E7D}" destId="{28ED9721-9410-43B0-99E3-A2CBF40D5DDE}" srcOrd="0" destOrd="0" presId="urn:microsoft.com/office/officeart/2005/8/layout/orgChart1"/>
    <dgm:cxn modelId="{DD4A06F0-B311-49B6-84FD-7000E5DE9408}" type="presParOf" srcId="{6FB06BB1-996B-4347-861B-1F4E06A36E7D}" destId="{DF6FFB3E-0DA0-4303-A5BB-AC69D9D3BB78}" srcOrd="1" destOrd="0" presId="urn:microsoft.com/office/officeart/2005/8/layout/orgChart1"/>
    <dgm:cxn modelId="{6FBDCE70-6B8E-47FF-954D-82DB3512C6AD}" type="presParOf" srcId="{3EE8F4AD-C12F-439F-AC1A-3E33377B78B8}" destId="{F677467F-C253-4D48-B675-58E0929722DB}" srcOrd="1" destOrd="0" presId="urn:microsoft.com/office/officeart/2005/8/layout/orgChart1"/>
    <dgm:cxn modelId="{960A7011-7C49-4AC0-9141-3EBD48BE90B5}" type="presParOf" srcId="{3EE8F4AD-C12F-439F-AC1A-3E33377B78B8}" destId="{F260108D-0079-43A9-B8D8-07E0D9363E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EAE12D-6588-46F9-990F-FCBAE69F920C}">
      <dsp:nvSpPr>
        <dsp:cNvPr id="0" name=""/>
        <dsp:cNvSpPr/>
      </dsp:nvSpPr>
      <dsp:spPr>
        <a:xfrm>
          <a:off x="706" y="953087"/>
          <a:ext cx="3074323" cy="24451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400" kern="1200" dirty="0"/>
            <a:t>Apozicija je uvijek IMENICA.</a:t>
          </a:r>
          <a:endParaRPr lang="en-US" sz="3400" kern="1200" dirty="0"/>
        </a:p>
      </dsp:txBody>
      <dsp:txXfrm>
        <a:off x="706" y="953087"/>
        <a:ext cx="3074323" cy="2445163"/>
      </dsp:txXfrm>
    </dsp:sp>
    <dsp:sp modelId="{618B1688-29E8-4F4F-AE09-CE069EA4150B}">
      <dsp:nvSpPr>
        <dsp:cNvPr id="0" name=""/>
        <dsp:cNvSpPr/>
      </dsp:nvSpPr>
      <dsp:spPr>
        <a:xfrm>
          <a:off x="3720638" y="953087"/>
          <a:ext cx="3074323" cy="243755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400" kern="1200" dirty="0"/>
            <a:t>Dopunjuje drugu imenicu i slaže se s njom u PADEŽU!</a:t>
          </a:r>
          <a:endParaRPr lang="en-US" sz="3400" kern="1200" dirty="0"/>
        </a:p>
      </dsp:txBody>
      <dsp:txXfrm>
        <a:off x="3720638" y="953087"/>
        <a:ext cx="3074323" cy="2437554"/>
      </dsp:txXfrm>
    </dsp:sp>
    <dsp:sp modelId="{28ED9721-9410-43B0-99E3-A2CBF40D5DDE}">
      <dsp:nvSpPr>
        <dsp:cNvPr id="0" name=""/>
        <dsp:cNvSpPr/>
      </dsp:nvSpPr>
      <dsp:spPr>
        <a:xfrm>
          <a:off x="7440570" y="953087"/>
          <a:ext cx="3074323" cy="24451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400" kern="1200" dirty="0"/>
            <a:t>Nesamostalni je rečenični dio kojemu mjesto u rečenici otvara IMENICA!</a:t>
          </a:r>
          <a:endParaRPr lang="en-US" sz="3400" kern="1200" dirty="0"/>
        </a:p>
      </dsp:txBody>
      <dsp:txXfrm>
        <a:off x="7440570" y="953087"/>
        <a:ext cx="3074323" cy="2445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880694-4A4D-477C-962F-48AD2171C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AC40BAE-3B7F-4CD1-B9C2-5FDAD3F87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702B1B8-118F-46E3-A6F4-FF7297C2A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14CD0AC-42A3-441C-B7AB-90C017A8A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54E94E3-9CF7-47FC-B9BF-11B0C718E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0571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2E52AB-3E63-42B0-859A-61E992085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C462363-9A9B-4851-8852-D1D48D718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140DADA-822D-428A-AA77-D41AF4FE2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39965F5-F116-4E94-9C8A-F688B9FFA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F645DDE-1CAA-475C-A7E4-3A091F7EF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080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28196088-5442-4146-B508-2BFAC31739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04D0B44-35FE-4972-B40A-45565C0C23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78D9F49-F288-40F3-994F-1717B7337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5DFBF89-B0CA-4B4E-A83A-95BE9A116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09F6E73-9034-4654-8C95-CA50D51C2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783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99F106-B586-4852-8B0F-BCC74155C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FF75985-6D12-47BB-8FD8-F1F46408E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8552FA5-260B-43D5-8961-D0E919CA8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E9D71DE-AE12-4FC6-AA65-785ECB602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6C9EAF8-569F-46C0-A8DE-DF8547756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230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4596A3-65FA-4BC8-8AB3-E15C6462A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E3496FB-E7AF-45AD-B6A3-5267C80C9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BC604EE-F9EE-4396-A2D3-60A9789B2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E853CB2-275B-4E56-AA0C-2B49AC2B3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E89CAE7-CBBF-4EE0-879D-E1A8FA44D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769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EAB46-AF90-4E1B-A5CA-41F324663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1D0A9C2-14B6-4C0D-9346-8E51BCDBA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B57A777-120D-4A9C-B7F4-A4AF1E892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C459324-127B-40DB-9FFC-98AE87335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689CDA6-343D-48BB-9FBC-C5A96F2AD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7E9FD3E-0395-4ADF-947D-8BA811B4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691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9946F3-4D58-4F9D-BB4F-637762FC1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7C32FBB-17EA-4E41-AA72-38D37282E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A59439C-04A8-4CB7-8DFA-D634C4A18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03E60B9C-A201-4852-B6CB-247B1C8597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FE136452-B284-4CC7-B0D3-A81CB90D8E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1CDFEF82-FB3A-4540-BD5B-B1350619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17CE32DC-5F80-4850-A3D8-1746033C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98DE5AFC-5D66-4A3F-9428-B6D38FAF5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1509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446DCB-EB0D-425B-86D0-2E98AE171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46553A3-87CB-40CE-BC07-77A2A1A6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62AB56CA-19DE-4F29-A04D-95DFA344E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534C9076-F6CC-45DF-8CEC-D00F1DDE7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572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E1C50EB9-E1DB-4DF7-9770-3E3C42230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3934D74-FAD3-4361-87C3-D85094B3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73D07CB3-C72C-406B-8E71-753829F9B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6851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16717A-9CD9-476E-AF7E-9E336906B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80BDC33-6B49-4132-8357-73F0C7C20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9329C87-3D5A-4985-B305-2BF260C6D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BE5D3DD-0679-4079-BF89-5795B1C89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1AB3F84-CB10-462F-9DE8-4E9E05FE3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35E19A7-2FE1-41AF-A718-2F02527EC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053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E2E7AC-E55D-4CD6-948D-E8530202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17E8DDB5-B88F-4B08-9C8E-54BDE6F3C0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9043702-C44A-4130-8E71-988F68D0F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DD62947-8385-410E-805F-52076CE13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025FBF7-7A9B-4908-8735-05644BBB7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A756949-5234-4920-AF69-3EED29705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941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34BA428A-571E-4471-93A6-C746C8B23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A014BC7-E222-40ED-A2E9-4258AF4C0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B2EDF0D-1935-4D0B-99E1-0C7190E0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9DA62-6E57-4139-AE4A-0B9DA63515BE}" type="datetimeFigureOut">
              <a:rPr lang="hr-HR" smtClean="0"/>
              <a:t>6.3.2021.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C41FC01-4A66-4239-A52B-1310871CD3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DB15E21-6A71-42F8-ACF9-67350D1D85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EB4BC-FD38-464C-8555-BA0FB52F86F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758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9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56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" name="Freeform: Shape 11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6429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5" name="Freeform: Shape 13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7" name="Freeform: Shape 15">
            <a:extLst>
              <a:ext uri="{FF2B5EF4-FFF2-40B4-BE49-F238E27FC236}">
                <a16:creationId xmlns:a16="http://schemas.microsoft.com/office/drawing/2014/main" id="{6BA9E676-A8FC-4C2F-8D78-C13ED8ABD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ECD79B5-5FC5-495F-BFD6-346C16E78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2D9D048-3063-435A-8C23-26C1907E9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20315" y="727769"/>
            <a:ext cx="8751370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80271F8-4529-45E9-9E3B-A026062C96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534" y="1344304"/>
            <a:ext cx="7451678" cy="284370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r-HR" sz="5400" dirty="0">
                <a:solidFill>
                  <a:schemeClr val="bg1"/>
                </a:solidFill>
              </a:rPr>
              <a:t>APOZICIJA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A552A90-E47D-4401-8E02-A43D3ACF06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6765" y="4414123"/>
            <a:ext cx="6418471" cy="1432109"/>
          </a:xfrm>
        </p:spPr>
        <p:txBody>
          <a:bodyPr>
            <a:normAutofit/>
          </a:bodyPr>
          <a:lstStyle/>
          <a:p>
            <a:endParaRPr lang="hr-HR" sz="2000">
              <a:solidFill>
                <a:schemeClr val="bg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6C541AE-9B02-44C0-B8C6-B2DEA7ED3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54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E873291-7AEB-46E5-BA19-882378A7C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Tko sam, što sam?</a:t>
            </a:r>
          </a:p>
        </p:txBody>
      </p:sp>
      <p:pic>
        <p:nvPicPr>
          <p:cNvPr id="4" name="Google Shape;116;p16">
            <a:extLst>
              <a:ext uri="{FF2B5EF4-FFF2-40B4-BE49-F238E27FC236}">
                <a16:creationId xmlns:a16="http://schemas.microsoft.com/office/drawing/2014/main" id="{3294DE54-C840-4ED4-85F7-61FF64B7A453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643467" y="2018466"/>
            <a:ext cx="10905066" cy="37077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932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0BF2D54-11EF-45FB-8C37-70433C230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Apozicija je imenica koja dopunjuje drugu imenicu.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B3EE32D-EE8E-49FB-A60D-FC1590D1F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3600" b="1" u="sng" dirty="0">
                <a:solidFill>
                  <a:schemeClr val="bg1"/>
                </a:solidFill>
              </a:rPr>
              <a:t>Nogometaš</a:t>
            </a:r>
            <a:r>
              <a:rPr lang="hr-HR" sz="3600" dirty="0">
                <a:solidFill>
                  <a:schemeClr val="bg1"/>
                </a:solidFill>
              </a:rPr>
              <a:t> Luka Modrić</a:t>
            </a:r>
          </a:p>
          <a:p>
            <a:pPr>
              <a:lnSpc>
                <a:spcPct val="150000"/>
              </a:lnSpc>
            </a:pPr>
            <a:r>
              <a:rPr lang="hr-HR" sz="3600" b="1" u="sng" dirty="0">
                <a:solidFill>
                  <a:schemeClr val="bg1"/>
                </a:solidFill>
              </a:rPr>
              <a:t>Čarobnjak</a:t>
            </a:r>
            <a:r>
              <a:rPr lang="hr-HR" sz="3600" dirty="0">
                <a:solidFill>
                  <a:schemeClr val="bg1"/>
                </a:solidFill>
              </a:rPr>
              <a:t> Harry Potter</a:t>
            </a:r>
          </a:p>
          <a:p>
            <a:pPr>
              <a:lnSpc>
                <a:spcPct val="150000"/>
              </a:lnSpc>
            </a:pPr>
            <a:r>
              <a:rPr lang="hr-HR" sz="3600" b="1" u="sng" dirty="0">
                <a:solidFill>
                  <a:schemeClr val="bg1"/>
                </a:solidFill>
              </a:rPr>
              <a:t>Spisateljica</a:t>
            </a:r>
            <a:r>
              <a:rPr lang="hr-HR" sz="3600" b="1" dirty="0">
                <a:solidFill>
                  <a:schemeClr val="bg1"/>
                </a:solidFill>
              </a:rPr>
              <a:t> </a:t>
            </a:r>
            <a:r>
              <a:rPr lang="hr-HR" sz="3600" dirty="0">
                <a:solidFill>
                  <a:schemeClr val="bg1"/>
                </a:solidFill>
              </a:rPr>
              <a:t>Sanja Polak</a:t>
            </a:r>
          </a:p>
          <a:p>
            <a:pPr>
              <a:lnSpc>
                <a:spcPct val="150000"/>
              </a:lnSpc>
            </a:pPr>
            <a:r>
              <a:rPr lang="hr-HR" sz="3600" b="1" u="sng" dirty="0">
                <a:solidFill>
                  <a:schemeClr val="bg1"/>
                </a:solidFill>
              </a:rPr>
              <a:t>Pjevač</a:t>
            </a:r>
            <a:r>
              <a:rPr lang="hr-HR" sz="3600" dirty="0">
                <a:solidFill>
                  <a:schemeClr val="bg1"/>
                </a:solidFill>
              </a:rPr>
              <a:t> Gibonni</a:t>
            </a: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3385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98F79A4-A6C7-4101-B1E9-27E05CB7C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1CE7A08-2184-4B99-ABC0-B40CD1D3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73A7229-8FEE-4EFE-B5AB-6AA81005F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92" y="3612115"/>
            <a:ext cx="5217173" cy="321537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hr-HR" sz="2800" dirty="0">
                <a:solidFill>
                  <a:schemeClr val="bg1"/>
                </a:solidFill>
              </a:rPr>
              <a:t>Koja </a:t>
            </a:r>
            <a:r>
              <a:rPr lang="hr-H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vrsta riječi </a:t>
            </a:r>
            <a:r>
              <a:rPr lang="hr-HR" sz="2800" dirty="0">
                <a:solidFill>
                  <a:schemeClr val="bg1"/>
                </a:solidFill>
              </a:rPr>
              <a:t>se uvijek pojavljuje u služni apozicije? U kojem su </a:t>
            </a:r>
            <a:r>
              <a:rPr lang="hr-H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padežu apozicija i imenica </a:t>
            </a:r>
            <a:r>
              <a:rPr lang="hr-HR" sz="2800" dirty="0">
                <a:solidFill>
                  <a:schemeClr val="bg1"/>
                </a:solidFill>
              </a:rPr>
              <a:t>na koju se odnosi?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9AFCB35-9C04-4524-A0B1-57FF6865D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955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11AD2AD-0BA0-4DD3-8EEA-84686A0E7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929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E5C5460-229E-46C8-A712-CC3179854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00654" y="4275786"/>
            <a:ext cx="2691346" cy="2582214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552FC29-9118-466F-940E-80C84EFDF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00654" y="4275786"/>
            <a:ext cx="2691346" cy="2582214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220962-0034-463C-A02F-16B9CA185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91" y="706508"/>
            <a:ext cx="5217173" cy="54723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Grad</a:t>
            </a:r>
            <a:r>
              <a:rPr lang="hr-HR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Dubrovnik smješten je na jugu Hrvatske.</a:t>
            </a:r>
            <a:endParaRPr lang="hr-HR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S </a:t>
            </a:r>
            <a:r>
              <a:rPr lang="hr-HR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kule</a:t>
            </a:r>
            <a:r>
              <a:rPr lang="hr-HR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hr-HR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Minčete</a:t>
            </a:r>
            <a:r>
              <a:rPr lang="hr-HR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pruža se veličanstven pogled na grad.</a:t>
            </a:r>
            <a:endParaRPr lang="hr-HR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Rijeka</a:t>
            </a:r>
            <a:r>
              <a:rPr lang="hr-HR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Drava utječe u </a:t>
            </a:r>
            <a:r>
              <a:rPr lang="hr-HR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rijeku</a:t>
            </a:r>
            <a:r>
              <a:rPr lang="hr-HR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Dunav kod Aljmaša.</a:t>
            </a:r>
            <a:endParaRPr lang="hr-HR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U </a:t>
            </a:r>
            <a:r>
              <a:rPr lang="hr-HR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dvorcu</a:t>
            </a:r>
            <a:r>
              <a:rPr lang="hr-HR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Trakošćanu često se održavaju izložbe.</a:t>
            </a:r>
            <a:endParaRPr lang="hr-HR" dirty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</p:txBody>
      </p:sp>
      <p:grpSp>
        <p:nvGrpSpPr>
          <p:cNvPr id="22" name="Graphic 185">
            <a:extLst>
              <a:ext uri="{FF2B5EF4-FFF2-40B4-BE49-F238E27FC236}">
                <a16:creationId xmlns:a16="http://schemas.microsoft.com/office/drawing/2014/main" id="{0C156BF8-7FF7-440F-BE2B-417DFFE8B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7067280-C3E7-4DF6-A345-B9FEF6EF8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78365A8-666B-4417-9D3C-554E6E6B2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71CAAFA-0A31-4308-AB9F-B1C84ABDF9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6AB1D25-144D-4BB4-A45C-60B8A094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69F0FB4-779A-48FC-AC33-784F177C9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848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D8417D-3045-4CBA-BE2E-5B6FD2F833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877" b="1485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C794484-913B-40F5-9B4E-DBC9EAF63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rgbClr val="FFFFFF"/>
                </a:solidFill>
                <a:latin typeface="+mj-lt"/>
              </a:rPr>
              <a:t>SVE O APOZICIJI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4234563D-E434-466B-8AF9-6D02435A9D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3380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899371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Graphic 212">
            <a:extLst>
              <a:ext uri="{FF2B5EF4-FFF2-40B4-BE49-F238E27FC236}">
                <a16:creationId xmlns:a16="http://schemas.microsoft.com/office/drawing/2014/main" id="{55C61911-45B2-48BF-AC7A-1EB579B42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2373" y="798490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2" name="Graphic 212">
            <a:extLst>
              <a:ext uri="{FF2B5EF4-FFF2-40B4-BE49-F238E27FC236}">
                <a16:creationId xmlns:a16="http://schemas.microsoft.com/office/drawing/2014/main" id="{2DE4D4CE-6DAE-4A05-BE5B-6BCE3F4EC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2373" y="798490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C899302-9DFA-42C7-95B6-526DAE409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264802"/>
            <a:ext cx="2933306" cy="3831074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Promotri sljedeće primjere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8CB1D39-68D4-4372-BF3B-2A33A7495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10C23D31-5B0A-4956-A59F-A24F57D2A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988" y="460476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4C6FC6E-4AAF-4628-B7E5-85DF9D323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988" y="4604761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DE4BBA6-3FC0-4E46-838C-E10207FB4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247650"/>
            <a:ext cx="5690432" cy="620910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Kamena kula </a:t>
            </a:r>
            <a:r>
              <a:rPr lang="hr-HR" sz="3200" dirty="0" err="1">
                <a:solidFill>
                  <a:schemeClr val="bg1"/>
                </a:solidFill>
              </a:rPr>
              <a:t>Minčeta</a:t>
            </a:r>
            <a:r>
              <a:rPr lang="hr-HR" sz="3200" dirty="0">
                <a:solidFill>
                  <a:schemeClr val="bg1"/>
                </a:solidFill>
              </a:rPr>
              <a:t> nalazi se u Dubrovniku.</a:t>
            </a:r>
          </a:p>
          <a:p>
            <a:pPr>
              <a:lnSpc>
                <a:spcPct val="150000"/>
              </a:lnSpc>
            </a:pPr>
            <a:r>
              <a:rPr lang="hr-HR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Stari dvorac </a:t>
            </a:r>
            <a:r>
              <a:rPr lang="hr-HR" sz="3200" dirty="0">
                <a:solidFill>
                  <a:schemeClr val="bg1"/>
                </a:solidFill>
              </a:rPr>
              <a:t>Trakošćan podignut je u 13. stoljeću.</a:t>
            </a:r>
          </a:p>
          <a:p>
            <a:pPr>
              <a:lnSpc>
                <a:spcPct val="150000"/>
              </a:lnSpc>
            </a:pPr>
            <a:endParaRPr lang="hr-HR" sz="32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hr-HR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ATRIBUT + APOZICIJA = APOZICIJSKI SKUP</a:t>
            </a:r>
          </a:p>
          <a:p>
            <a:pPr>
              <a:lnSpc>
                <a:spcPct val="150000"/>
              </a:lnSpc>
            </a:pPr>
            <a:endParaRPr lang="hr-HR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</p:txBody>
      </p:sp>
      <p:grpSp>
        <p:nvGrpSpPr>
          <p:cNvPr id="22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6635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4751F366-9F6A-4BDE-8AD3-3CD9CDE07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2655887" cy="3213277"/>
          </a:xfrm>
        </p:spPr>
        <p:txBody>
          <a:bodyPr anchor="t">
            <a:normAutofit/>
          </a:bodyPr>
          <a:lstStyle/>
          <a:p>
            <a:r>
              <a:rPr lang="hr-HR" sz="4000">
                <a:solidFill>
                  <a:schemeClr val="bg1"/>
                </a:solidFill>
              </a:rPr>
              <a:t>Promotri kada apoziciju odvajamo zarezom?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4A2FD6C-7668-4D0C-BA1A-A55089C9F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1" y="390616"/>
            <a:ext cx="6326325" cy="595691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3200" dirty="0">
                <a:solidFill>
                  <a:schemeClr val="bg1">
                    <a:alpha val="80000"/>
                  </a:schemeClr>
                </a:solidFill>
              </a:rPr>
              <a:t>Sanja Polak</a:t>
            </a:r>
            <a:r>
              <a:rPr lang="hr-HR" sz="3200" b="1" dirty="0">
                <a:solidFill>
                  <a:schemeClr val="accent2">
                    <a:lumMod val="60000"/>
                    <a:lumOff val="40000"/>
                    <a:alpha val="80000"/>
                  </a:schemeClr>
                </a:solidFill>
              </a:rPr>
              <a:t>, spisateljica, </a:t>
            </a:r>
            <a:r>
              <a:rPr lang="hr-HR" sz="3200" dirty="0">
                <a:solidFill>
                  <a:schemeClr val="bg1">
                    <a:alpha val="80000"/>
                  </a:schemeClr>
                </a:solidFill>
              </a:rPr>
              <a:t>napisala je mnogo zanimljivih knjiga.</a:t>
            </a:r>
          </a:p>
          <a:p>
            <a:pPr>
              <a:lnSpc>
                <a:spcPct val="150000"/>
              </a:lnSpc>
            </a:pPr>
            <a:r>
              <a:rPr lang="hr-HR" sz="3200" dirty="0" err="1">
                <a:solidFill>
                  <a:schemeClr val="bg1">
                    <a:alpha val="80000"/>
                  </a:schemeClr>
                </a:solidFill>
              </a:rPr>
              <a:t>Minčeta</a:t>
            </a:r>
            <a:r>
              <a:rPr lang="hr-HR" sz="3200" b="1" dirty="0">
                <a:solidFill>
                  <a:schemeClr val="accent2">
                    <a:lumMod val="60000"/>
                    <a:lumOff val="40000"/>
                    <a:alpha val="80000"/>
                  </a:schemeClr>
                </a:solidFill>
              </a:rPr>
              <a:t>, kamena kula, </a:t>
            </a:r>
            <a:r>
              <a:rPr lang="hr-HR" sz="3200" dirty="0">
                <a:solidFill>
                  <a:schemeClr val="bg1">
                    <a:alpha val="80000"/>
                  </a:schemeClr>
                </a:solidFill>
              </a:rPr>
              <a:t>nalazi se u Dubrovniku.</a:t>
            </a:r>
          </a:p>
          <a:p>
            <a:pPr>
              <a:lnSpc>
                <a:spcPct val="150000"/>
              </a:lnSpc>
            </a:pPr>
            <a:r>
              <a:rPr lang="hr-HR" sz="3200" b="1" dirty="0">
                <a:solidFill>
                  <a:schemeClr val="accent2">
                    <a:lumMod val="60000"/>
                    <a:lumOff val="40000"/>
                    <a:alpha val="80000"/>
                  </a:schemeClr>
                </a:solidFill>
              </a:rPr>
              <a:t>Ako se apozicija ili apozicijski skup nalazi IZA IMENICE, od ostatka rečenice odvaja se zarezom.</a:t>
            </a:r>
          </a:p>
        </p:txBody>
      </p:sp>
    </p:spTree>
    <p:extLst>
      <p:ext uri="{BB962C8B-B14F-4D97-AF65-F5344CB8AC3E}">
        <p14:creationId xmlns:p14="http://schemas.microsoft.com/office/powerpoint/2010/main" val="280208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09AC5C-55D9-4AAB-9993-CB1333C7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Radna bilježnica str. 68-70.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Rezervirano mjesto sadržaja 4" descr="Slika na kojoj se prikazuje tekst&#10;&#10;Opis je automatski generiran">
            <a:extLst>
              <a:ext uri="{FF2B5EF4-FFF2-40B4-BE49-F238E27FC236}">
                <a16:creationId xmlns:a16="http://schemas.microsoft.com/office/drawing/2014/main" id="{C66F2D8E-F685-4217-B2F5-9240950DD8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55" b="11240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453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190</Words>
  <Application>Microsoft Office PowerPoint</Application>
  <PresentationFormat>Široki zaslon</PresentationFormat>
  <Paragraphs>26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sustava Office</vt:lpstr>
      <vt:lpstr>APOZICIJA</vt:lpstr>
      <vt:lpstr>Tko sam, što sam?</vt:lpstr>
      <vt:lpstr>Apozicija je imenica koja dopunjuje drugu imenicu.</vt:lpstr>
      <vt:lpstr>Koja vrsta riječi se uvijek pojavljuje u služni apozicije? U kojem su padežu apozicija i imenica na koju se odnosi?</vt:lpstr>
      <vt:lpstr>SVE O APOZICIJI</vt:lpstr>
      <vt:lpstr>Promotri sljedeće primjere</vt:lpstr>
      <vt:lpstr>Promotri kada apoziciju odvajamo zarezom?</vt:lpstr>
      <vt:lpstr>Radna bilježnica str. 68-70.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APOZICIJA</dc:title>
  <dc:creator>Gosti</dc:creator>
  <cp:lastModifiedBy>Gosti</cp:lastModifiedBy>
  <cp:revision>3</cp:revision>
  <dcterms:created xsi:type="dcterms:W3CDTF">2021-03-06T12:19:45Z</dcterms:created>
  <dcterms:modified xsi:type="dcterms:W3CDTF">2021-03-06T12:38:01Z</dcterms:modified>
</cp:coreProperties>
</file>