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7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399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259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2/10/2021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792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778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2/10/2021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151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5260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66999"/>
            <a:ext cx="5157787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183188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2/10/2021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15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1CFF-90C9-47B3-9DA1-F2BF8D839F7E}" type="datetime1">
              <a:rPr lang="en-US" smtClean="0"/>
              <a:t>2/10/2021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321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2/10/2021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372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2/10/2021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137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2/10/2021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114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1CB7E8AE-A3AC-4BB7-A5C6-F00EC697B265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54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49450"/>
            <a:ext cx="10515600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2/10/2021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246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760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4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dutorij.e-skole.hr/share/proxy/alfresco-noauth/edutorij/api/proxy-guest/df4dc771-5c46-4a4f-8328-5c1f35aed47f/html/647_dativ.html" TargetMode="External"/><Relationship Id="rId2" Type="http://schemas.openxmlformats.org/officeDocument/2006/relationships/hyperlink" Target="https://hr.izzi.digital/DOS/37570/38515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dutorij.e-skole.hr/share/proxy/alfresco-noauth/edutorij/api/proxy-guest/df4dc771-5c46-4a4f-8328-5c1f35aed47f/html/650_lokativ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7FDDF72-DE39-4F99-A3C1-DD9D7815D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4ECE80-3AD1-450C-B62A-98788F1939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056FD6-9767-4B1A-ACC2-9883F6A5B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79928" cy="6858000"/>
          </a:xfrm>
          <a:prstGeom prst="rect">
            <a:avLst/>
          </a:prstGeom>
          <a:blipFill dpi="0" rotWithShape="1">
            <a:blip r:embed="rId2">
              <a:alphaModFix amt="20000"/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F08955-0D71-4C03-9F1C-66E452E419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t="27446" r="-1" b="16300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A370F6DD-AC29-481F-9A17-E491933586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6275" y="744909"/>
            <a:ext cx="10190071" cy="3145855"/>
          </a:xfrm>
        </p:spPr>
        <p:txBody>
          <a:bodyPr anchor="b">
            <a:normAutofit/>
          </a:bodyPr>
          <a:lstStyle/>
          <a:p>
            <a:r>
              <a:rPr lang="hr-HR" sz="5200" dirty="0">
                <a:solidFill>
                  <a:schemeClr val="accent1"/>
                </a:solidFill>
              </a:rPr>
              <a:t> DATIV I LOKATIV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C73C0FF-91A2-427E-B699-C99008F69D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8708" y="4069780"/>
            <a:ext cx="9781327" cy="2056617"/>
          </a:xfrm>
        </p:spPr>
        <p:txBody>
          <a:bodyPr anchor="t">
            <a:normAutofit/>
          </a:bodyPr>
          <a:lstStyle/>
          <a:p>
            <a:endParaRPr lang="hr-HR" sz="2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177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A8C81AE-8F0D-49F3-9FB4-334B0DCDF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9DA4B2B-B54E-43B4-A1A4-EB704F7F3D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01" t="54841" r="-1"/>
          <a:stretch/>
        </p:blipFill>
        <p:spPr>
          <a:xfrm>
            <a:off x="0" y="0"/>
            <a:ext cx="872377" cy="838200"/>
          </a:xfrm>
          <a:prstGeom prst="rect">
            <a:avLst/>
          </a:prstGeom>
        </p:spPr>
      </p:pic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DBFDB565-9C96-4339-93AC-D12B6F6247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55" y="1164872"/>
            <a:ext cx="11957641" cy="478305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C32610F-5445-4E12-87F6-F0591ABE7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964"/>
          <a:stretch/>
        </p:blipFill>
        <p:spPr>
          <a:xfrm>
            <a:off x="11527047" y="3144779"/>
            <a:ext cx="661905" cy="254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908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A5EC004-B96E-4440-B498-ECF864A25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Koja se </a:t>
            </a:r>
            <a:r>
              <a:rPr lang="hr-HR" dirty="0">
                <a:solidFill>
                  <a:schemeClr val="accent1"/>
                </a:solidFill>
              </a:rPr>
              <a:t>glasovna promjena </a:t>
            </a:r>
            <a:r>
              <a:rPr lang="hr-HR" dirty="0"/>
              <a:t>dogodila?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9A5895F-A90A-4EA9-90A8-5CD8DA34827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hr-HR" dirty="0">
                <a:solidFill>
                  <a:schemeClr val="accent1"/>
                </a:solidFill>
              </a:rPr>
              <a:t>N </a:t>
            </a:r>
            <a:r>
              <a:rPr lang="hr-HR" dirty="0" err="1">
                <a:solidFill>
                  <a:schemeClr val="accent1"/>
                </a:solidFill>
              </a:rPr>
              <a:t>jd</a:t>
            </a:r>
            <a:r>
              <a:rPr lang="hr-HR" dirty="0">
                <a:solidFill>
                  <a:schemeClr val="accent1"/>
                </a:solidFill>
              </a:rPr>
              <a:t>.</a:t>
            </a:r>
          </a:p>
          <a:p>
            <a:endParaRPr lang="hr-HR" dirty="0"/>
          </a:p>
          <a:p>
            <a:r>
              <a:rPr lang="hr-HR" dirty="0"/>
              <a:t>Bajka</a:t>
            </a:r>
          </a:p>
          <a:p>
            <a:endParaRPr lang="hr-HR" dirty="0"/>
          </a:p>
          <a:p>
            <a:r>
              <a:rPr lang="hr-HR" dirty="0"/>
              <a:t>Knjiga</a:t>
            </a:r>
          </a:p>
          <a:p>
            <a:endParaRPr lang="hr-HR" dirty="0"/>
          </a:p>
          <a:p>
            <a:r>
              <a:rPr lang="hr-HR" dirty="0"/>
              <a:t>osmijeh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B36C52F0-6757-4490-8F8B-7AA443D9BC8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hr-HR" dirty="0">
                <a:solidFill>
                  <a:schemeClr val="accent1"/>
                </a:solidFill>
              </a:rPr>
              <a:t>D </a:t>
            </a:r>
            <a:r>
              <a:rPr lang="hr-HR" dirty="0" err="1">
                <a:solidFill>
                  <a:schemeClr val="accent1"/>
                </a:solidFill>
              </a:rPr>
              <a:t>jd</a:t>
            </a:r>
            <a:r>
              <a:rPr lang="hr-HR" dirty="0">
                <a:solidFill>
                  <a:schemeClr val="accent1"/>
                </a:solidFill>
              </a:rPr>
              <a:t>.</a:t>
            </a:r>
          </a:p>
          <a:p>
            <a:endParaRPr lang="hr-HR" dirty="0"/>
          </a:p>
          <a:p>
            <a:r>
              <a:rPr lang="hr-HR" dirty="0"/>
              <a:t>Bajci</a:t>
            </a:r>
          </a:p>
          <a:p>
            <a:endParaRPr lang="hr-HR" dirty="0"/>
          </a:p>
          <a:p>
            <a:r>
              <a:rPr lang="hr-HR" dirty="0"/>
              <a:t>Knjizi</a:t>
            </a:r>
          </a:p>
          <a:p>
            <a:endParaRPr lang="hr-HR" dirty="0"/>
          </a:p>
          <a:p>
            <a:r>
              <a:rPr lang="hr-HR" dirty="0"/>
              <a:t>osmijesima</a:t>
            </a:r>
          </a:p>
        </p:txBody>
      </p:sp>
    </p:spTree>
    <p:extLst>
      <p:ext uri="{BB962C8B-B14F-4D97-AF65-F5344CB8AC3E}">
        <p14:creationId xmlns:p14="http://schemas.microsoft.com/office/powerpoint/2010/main" val="4244150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21E470B-027C-4E9D-9221-F22EB2063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Radna bilježnica str. 47.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9857A4F-B62D-4119-BA9B-2628A9A519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https://hr.izzi.digital/DOS/37570/38515.html</a:t>
            </a:r>
            <a:endParaRPr lang="hr-HR" dirty="0"/>
          </a:p>
          <a:p>
            <a:endParaRPr lang="hr-HR" dirty="0"/>
          </a:p>
          <a:p>
            <a:r>
              <a:rPr lang="hr-HR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https://edutorij.e-skole.hr/share/proxy/alfresco-noauth/edutorij/api/proxy-guest/df4dc771-5c46-4a4f-8328-5c1f35aed47f/html/647_dativ.html</a:t>
            </a:r>
            <a:endParaRPr lang="hr-HR" dirty="0"/>
          </a:p>
          <a:p>
            <a:endParaRPr lang="hr-HR" dirty="0"/>
          </a:p>
          <a:p>
            <a:r>
              <a:rPr lang="hr-HR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https://edutorij.e-skole.hr/share/proxy/alfresco-noauth/edutorij/api/proxy-guest/df4dc771-5c46-4a4f-8328-5c1f35aed47f/html/650_lokativ.html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10594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0C1FAE7-63CD-408C-B07B-9E91D304F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Što znamo?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72A0677-EF4F-4726-9989-F4A2C06267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Dativ odgovara na pitanje </a:t>
            </a:r>
            <a:r>
              <a:rPr lang="hr-HR" b="1" dirty="0">
                <a:solidFill>
                  <a:schemeClr val="accent1"/>
                </a:solidFill>
              </a:rPr>
              <a:t>KOMU? ČEMU? </a:t>
            </a:r>
            <a:r>
              <a:rPr lang="hr-HR" dirty="0"/>
              <a:t>(vjerujem)</a:t>
            </a:r>
          </a:p>
          <a:p>
            <a:r>
              <a:rPr lang="hr-HR" dirty="0"/>
              <a:t>KOMU? = za živo,  ČEMU? = za neživo</a:t>
            </a:r>
          </a:p>
          <a:p>
            <a:endParaRPr lang="hr-HR" dirty="0"/>
          </a:p>
          <a:p>
            <a:r>
              <a:rPr lang="hr-HR" dirty="0"/>
              <a:t>Lokativ odgovara na pitanje </a:t>
            </a:r>
            <a:r>
              <a:rPr lang="hr-HR" b="1" dirty="0">
                <a:solidFill>
                  <a:schemeClr val="accent1"/>
                </a:solidFill>
              </a:rPr>
              <a:t>O KOMU? O ČEMU?</a:t>
            </a:r>
            <a:r>
              <a:rPr lang="hr-HR" dirty="0"/>
              <a:t> (razgovaram)</a:t>
            </a:r>
          </a:p>
          <a:p>
            <a:r>
              <a:rPr lang="hr-HR" dirty="0"/>
              <a:t>O KOMU?= za živo,  O ČEMU? = za neživo</a:t>
            </a:r>
          </a:p>
        </p:txBody>
      </p:sp>
    </p:spTree>
    <p:extLst>
      <p:ext uri="{BB962C8B-B14F-4D97-AF65-F5344CB8AC3E}">
        <p14:creationId xmlns:p14="http://schemas.microsoft.com/office/powerpoint/2010/main" val="243860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92DB257-3E16-4A3C-9E28-468282812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8" y="0"/>
            <a:ext cx="5989027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87685E6-1160-459B-8C70-301404C06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048" y="0"/>
            <a:ext cx="5989019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94C9708-F6A4-4956-B261-A4A2C4DFEB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48400" y="0"/>
            <a:ext cx="5943600" cy="6858000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3BAAE0D-F138-4567-9994-AC2F24FDF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0" y="586992"/>
            <a:ext cx="4953000" cy="1664573"/>
          </a:xfrm>
        </p:spPr>
        <p:txBody>
          <a:bodyPr>
            <a:normAutofit/>
          </a:bodyPr>
          <a:lstStyle/>
          <a:p>
            <a:endParaRPr lang="hr-HR">
              <a:solidFill>
                <a:schemeClr val="tx2"/>
              </a:solidFill>
            </a:endParaRPr>
          </a:p>
        </p:txBody>
      </p:sp>
      <p:pic>
        <p:nvPicPr>
          <p:cNvPr id="4" name="Picture 37" descr="Slika na kojoj se prikazuje vektorska grafika&#10;&#10;Opis je automatski generiran">
            <a:extLst>
              <a:ext uri="{FF2B5EF4-FFF2-40B4-BE49-F238E27FC236}">
                <a16:creationId xmlns:a16="http://schemas.microsoft.com/office/drawing/2014/main" id="{0692BC25-0977-448D-BADF-11CB42AF0D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67941" y="613741"/>
            <a:ext cx="3601621" cy="5716862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F31C661-A3AD-489D-A4CB-09E40C0008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0" y="2411653"/>
            <a:ext cx="4952681" cy="3728613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hr-HR" sz="2400" dirty="0">
                <a:solidFill>
                  <a:schemeClr val="tx2"/>
                </a:solidFill>
              </a:rPr>
              <a:t>Pročitajmo tekst u udžbenicima na str. 62.</a:t>
            </a:r>
          </a:p>
          <a:p>
            <a:pPr>
              <a:lnSpc>
                <a:spcPct val="200000"/>
              </a:lnSpc>
            </a:pPr>
            <a:r>
              <a:rPr lang="hr-HR" sz="2400" b="1" dirty="0">
                <a:solidFill>
                  <a:schemeClr val="tx2"/>
                </a:solidFill>
              </a:rPr>
              <a:t>Dana u knjižnici</a:t>
            </a:r>
          </a:p>
          <a:p>
            <a:r>
              <a:rPr lang="hr-HR" sz="1800" dirty="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39545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20AA71A-D36B-4B03-BF26-6D8706A42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hr-HR" sz="2800" dirty="0">
                <a:solidFill>
                  <a:schemeClr val="accent1"/>
                </a:solidFill>
                <a:latin typeface="+mn-lt"/>
              </a:rPr>
              <a:t>Na koja pitanja odgovaraju označene imenice?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3C4FC0C-7821-480C-957C-232E9589FA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Dana se približavala </a:t>
            </a:r>
            <a:r>
              <a:rPr lang="hr-HR" dirty="0">
                <a:solidFill>
                  <a:schemeClr val="accent1"/>
                </a:solidFill>
              </a:rPr>
              <a:t>KNJIŽNICI.</a:t>
            </a:r>
          </a:p>
          <a:p>
            <a:r>
              <a:rPr lang="hr-HR" dirty="0"/>
              <a:t>Prišla je niskom </a:t>
            </a:r>
            <a:r>
              <a:rPr lang="hr-HR" dirty="0">
                <a:solidFill>
                  <a:schemeClr val="accent1"/>
                </a:solidFill>
              </a:rPr>
              <a:t>STOLU</a:t>
            </a:r>
            <a:r>
              <a:rPr lang="hr-HR" dirty="0"/>
              <a:t> i udobnim </a:t>
            </a:r>
            <a:r>
              <a:rPr lang="hr-HR" dirty="0">
                <a:solidFill>
                  <a:schemeClr val="accent1"/>
                </a:solidFill>
              </a:rPr>
              <a:t>STOLICAMA.</a:t>
            </a:r>
          </a:p>
          <a:p>
            <a:r>
              <a:rPr lang="hr-HR" dirty="0"/>
              <a:t>Baltazar je </a:t>
            </a:r>
            <a:r>
              <a:rPr lang="hr-HR" dirty="0">
                <a:solidFill>
                  <a:schemeClr val="accent1"/>
                </a:solidFill>
              </a:rPr>
              <a:t>DANI </a:t>
            </a:r>
            <a:r>
              <a:rPr lang="hr-HR" dirty="0"/>
              <a:t>donio knjigu.</a:t>
            </a:r>
          </a:p>
          <a:p>
            <a:r>
              <a:rPr lang="hr-HR" dirty="0"/>
              <a:t>Unatoč </a:t>
            </a:r>
            <a:r>
              <a:rPr lang="hr-HR" dirty="0">
                <a:solidFill>
                  <a:schemeClr val="accent1"/>
                </a:solidFill>
              </a:rPr>
              <a:t>KIŠI </a:t>
            </a:r>
            <a:r>
              <a:rPr lang="hr-HR" dirty="0"/>
              <a:t>otišla je u knjižnicu.</a:t>
            </a:r>
          </a:p>
          <a:p>
            <a:endParaRPr lang="hr-HR" dirty="0"/>
          </a:p>
          <a:p>
            <a:r>
              <a:rPr lang="hr-HR" dirty="0"/>
              <a:t>Sve imenice odgovaraju na pitanje KOMU? ČEMU?</a:t>
            </a:r>
          </a:p>
          <a:p>
            <a:r>
              <a:rPr lang="hr-HR" dirty="0"/>
              <a:t>Sve imenice su u DATIVU.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52321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8BDBC96-218E-4253-9CEE-47C75BE81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Što označavamo </a:t>
            </a:r>
            <a:r>
              <a:rPr lang="hr-HR" dirty="0">
                <a:solidFill>
                  <a:schemeClr val="accent1"/>
                </a:solidFill>
              </a:rPr>
              <a:t>dativom</a:t>
            </a:r>
            <a:r>
              <a:rPr lang="hr-HR" dirty="0"/>
              <a:t>?</a:t>
            </a:r>
          </a:p>
        </p:txBody>
      </p:sp>
      <p:pic>
        <p:nvPicPr>
          <p:cNvPr id="5" name="Rezervirano mjesto sadržaja 4" descr="Slika na kojoj se prikazuje tekst&#10;&#10;Opis je automatski generiran">
            <a:extLst>
              <a:ext uri="{FF2B5EF4-FFF2-40B4-BE49-F238E27FC236}">
                <a16:creationId xmlns:a16="http://schemas.microsoft.com/office/drawing/2014/main" id="{C8067862-5F67-48A9-98A0-11332E8FD1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9" y="2000251"/>
            <a:ext cx="12113181" cy="3862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14461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B083B3B-14BE-4634-8CAE-6F00BBEAD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3114"/>
            <a:ext cx="10515600" cy="939257"/>
          </a:xfrm>
        </p:spPr>
        <p:txBody>
          <a:bodyPr>
            <a:normAutofit/>
          </a:bodyPr>
          <a:lstStyle/>
          <a:p>
            <a:r>
              <a:rPr lang="hr-HR" sz="3200" dirty="0">
                <a:solidFill>
                  <a:schemeClr val="accent1"/>
                </a:solidFill>
                <a:latin typeface="+mn-lt"/>
              </a:rPr>
              <a:t>Na koje pitanje odgovaraju označene imenice?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A45A454-6194-4033-AFDB-FD1520112B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8"/>
            <a:ext cx="10515600" cy="5149048"/>
          </a:xfrm>
        </p:spPr>
        <p:txBody>
          <a:bodyPr>
            <a:normAutofit/>
          </a:bodyPr>
          <a:lstStyle/>
          <a:p>
            <a:r>
              <a:rPr lang="hr-HR" dirty="0"/>
              <a:t>U </a:t>
            </a:r>
            <a:r>
              <a:rPr lang="hr-HR" dirty="0">
                <a:solidFill>
                  <a:schemeClr val="accent1"/>
                </a:solidFill>
              </a:rPr>
              <a:t>DANI</a:t>
            </a:r>
            <a:r>
              <a:rPr lang="hr-HR" dirty="0"/>
              <a:t> je prepoznao pravu čitateljicu.</a:t>
            </a:r>
          </a:p>
          <a:p>
            <a:r>
              <a:rPr lang="hr-HR" b="1" dirty="0"/>
              <a:t>U komu? U čemu? </a:t>
            </a:r>
            <a:r>
              <a:rPr lang="hr-HR" dirty="0"/>
              <a:t>je prepoznao pravu čitateljicu?</a:t>
            </a:r>
          </a:p>
          <a:p>
            <a:r>
              <a:rPr lang="hr-HR" dirty="0"/>
              <a:t>Pričali su o </a:t>
            </a:r>
            <a:r>
              <a:rPr lang="hr-HR" dirty="0">
                <a:solidFill>
                  <a:schemeClr val="accent1"/>
                </a:solidFill>
              </a:rPr>
              <a:t>KNJIZI.</a:t>
            </a:r>
          </a:p>
          <a:p>
            <a:r>
              <a:rPr lang="hr-HR" b="1" dirty="0"/>
              <a:t>O komu? O Čemu? </a:t>
            </a:r>
            <a:r>
              <a:rPr lang="hr-HR" dirty="0"/>
              <a:t>su pričali?</a:t>
            </a:r>
          </a:p>
          <a:p>
            <a:r>
              <a:rPr lang="hr-HR" dirty="0"/>
              <a:t>Miris knjiga dočekao ju je na </a:t>
            </a:r>
            <a:r>
              <a:rPr lang="hr-HR" dirty="0">
                <a:solidFill>
                  <a:schemeClr val="accent1"/>
                </a:solidFill>
              </a:rPr>
              <a:t>VRATIMA.</a:t>
            </a:r>
          </a:p>
          <a:p>
            <a:r>
              <a:rPr lang="hr-HR" b="1" dirty="0"/>
              <a:t>Na komu? Na čemu? </a:t>
            </a:r>
            <a:r>
              <a:rPr lang="hr-HR" dirty="0"/>
              <a:t>ju je dočekao miris knjiga?</a:t>
            </a:r>
          </a:p>
          <a:p>
            <a:r>
              <a:rPr lang="hr-HR" dirty="0"/>
              <a:t>Knjige su u </a:t>
            </a:r>
            <a:r>
              <a:rPr lang="hr-HR" dirty="0">
                <a:solidFill>
                  <a:schemeClr val="accent1"/>
                </a:solidFill>
              </a:rPr>
              <a:t>KNJIŽNICI.</a:t>
            </a:r>
          </a:p>
          <a:p>
            <a:r>
              <a:rPr lang="hr-HR" b="1" dirty="0"/>
              <a:t>U komu? U čemu? </a:t>
            </a:r>
            <a:r>
              <a:rPr lang="hr-HR" dirty="0"/>
              <a:t>su knjige?</a:t>
            </a:r>
          </a:p>
        </p:txBody>
      </p:sp>
    </p:spTree>
    <p:extLst>
      <p:ext uri="{BB962C8B-B14F-4D97-AF65-F5344CB8AC3E}">
        <p14:creationId xmlns:p14="http://schemas.microsoft.com/office/powerpoint/2010/main" val="347149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4B55A8E-1F81-4137-A434-9B7339059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Što izričemo lokativom?</a:t>
            </a:r>
          </a:p>
        </p:txBody>
      </p:sp>
      <p:pic>
        <p:nvPicPr>
          <p:cNvPr id="5" name="Rezervirano mjesto sadržaja 4" descr="Slika na kojoj se prikazuje tekst&#10;&#10;Opis je automatski generiran">
            <a:extLst>
              <a:ext uri="{FF2B5EF4-FFF2-40B4-BE49-F238E27FC236}">
                <a16:creationId xmlns:a16="http://schemas.microsoft.com/office/drawing/2014/main" id="{348D8DF4-8E21-446A-86F3-04BC23FD56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7" y="1843723"/>
            <a:ext cx="12081446" cy="4078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30576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2C4C115-1191-4E19-80AD-477C3448A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800" dirty="0"/>
              <a:t>ZAKLJUČIMO (nacrtaj u bilježnici dva stupca)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428139B-10ED-4DA2-B6FD-C2B9622D2D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Dativ i lokativ imaju isti oblik.</a:t>
            </a:r>
          </a:p>
          <a:p>
            <a:r>
              <a:rPr lang="hr-HR" dirty="0"/>
              <a:t>Dativ odgovara na pitanje </a:t>
            </a:r>
            <a:r>
              <a:rPr lang="hr-HR" dirty="0">
                <a:solidFill>
                  <a:schemeClr val="accent1"/>
                </a:solidFill>
              </a:rPr>
              <a:t>KOMU? ČEMU?</a:t>
            </a:r>
          </a:p>
          <a:p>
            <a:r>
              <a:rPr lang="hr-HR" dirty="0"/>
              <a:t>Lokativ odgovara na pitanje </a:t>
            </a:r>
            <a:r>
              <a:rPr lang="hr-HR" dirty="0">
                <a:solidFill>
                  <a:schemeClr val="accent1"/>
                </a:solidFill>
              </a:rPr>
              <a:t>O KOMU? O ČEMU?</a:t>
            </a:r>
          </a:p>
          <a:p>
            <a:endParaRPr lang="hr-HR" dirty="0"/>
          </a:p>
          <a:p>
            <a:r>
              <a:rPr lang="hr-HR" dirty="0"/>
              <a:t>OZNAKE </a:t>
            </a:r>
          </a:p>
          <a:p>
            <a:r>
              <a:rPr lang="hr-HR" dirty="0"/>
              <a:t>Dativ:      </a:t>
            </a:r>
            <a:r>
              <a:rPr lang="hr-HR" b="1" dirty="0">
                <a:solidFill>
                  <a:schemeClr val="accent1"/>
                </a:solidFill>
              </a:rPr>
              <a:t>D  ili  dat.</a:t>
            </a:r>
          </a:p>
          <a:p>
            <a:r>
              <a:rPr lang="hr-HR" dirty="0"/>
              <a:t>Lokativ:   </a:t>
            </a:r>
            <a:r>
              <a:rPr lang="hr-HR" b="1" dirty="0">
                <a:solidFill>
                  <a:schemeClr val="accent1"/>
                </a:solidFill>
              </a:rPr>
              <a:t>L ili  lok. </a:t>
            </a:r>
          </a:p>
        </p:txBody>
      </p:sp>
    </p:spTree>
    <p:extLst>
      <p:ext uri="{BB962C8B-B14F-4D97-AF65-F5344CB8AC3E}">
        <p14:creationId xmlns:p14="http://schemas.microsoft.com/office/powerpoint/2010/main" val="2999888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tekst, posjetnica, snimka zaslona&#10;&#10;Opis je automatski generiran">
            <a:extLst>
              <a:ext uri="{FF2B5EF4-FFF2-40B4-BE49-F238E27FC236}">
                <a16:creationId xmlns:a16="http://schemas.microsoft.com/office/drawing/2014/main" id="{291BA844-8C00-4A54-9D85-CF3C901E0A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73" y="627162"/>
            <a:ext cx="11751654" cy="5603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43730902"/>
      </p:ext>
    </p:extLst>
  </p:cSld>
  <p:clrMapOvr>
    <a:masterClrMapping/>
  </p:clrMapOvr>
</p:sld>
</file>

<file path=ppt/theme/theme1.xml><?xml version="1.0" encoding="utf-8"?>
<a:theme xmlns:a="http://schemas.openxmlformats.org/drawingml/2006/main" name="BlockprintVTI">
  <a:themeElements>
    <a:clrScheme name="AnalogousFromDarkSeedLeftStep">
      <a:dk1>
        <a:srgbClr val="000000"/>
      </a:dk1>
      <a:lt1>
        <a:srgbClr val="FFFFFF"/>
      </a:lt1>
      <a:dk2>
        <a:srgbClr val="1B2F2E"/>
      </a:dk2>
      <a:lt2>
        <a:srgbClr val="F0F3F1"/>
      </a:lt2>
      <a:accent1>
        <a:srgbClr val="D53BB5"/>
      </a:accent1>
      <a:accent2>
        <a:srgbClr val="A329C3"/>
      </a:accent2>
      <a:accent3>
        <a:srgbClr val="753BD5"/>
      </a:accent3>
      <a:accent4>
        <a:srgbClr val="4349CA"/>
      </a:accent4>
      <a:accent5>
        <a:srgbClr val="3B81D5"/>
      </a:accent5>
      <a:accent6>
        <a:srgbClr val="29B0C3"/>
      </a:accent6>
      <a:hlink>
        <a:srgbClr val="3F64BF"/>
      </a:hlink>
      <a:folHlink>
        <a:srgbClr val="7F7F7F"/>
      </a:folHlink>
    </a:clrScheme>
    <a:fontScheme name="Custom 56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ckprintVTI" id="{AA8C8908-6BA4-477C-AEA4-CB6C32A1FE3B}" vid="{36392749-7C1D-4938-93BB-440CD2A1B0A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337</Words>
  <Application>Microsoft Office PowerPoint</Application>
  <PresentationFormat>Široki zaslon</PresentationFormat>
  <Paragraphs>58</Paragraphs>
  <Slides>12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6" baseType="lpstr">
      <vt:lpstr>Arial</vt:lpstr>
      <vt:lpstr>Avenir Next LT Pro</vt:lpstr>
      <vt:lpstr>AvenirNext LT Pro Medium</vt:lpstr>
      <vt:lpstr>BlockprintVTI</vt:lpstr>
      <vt:lpstr> DATIV I LOKATIV</vt:lpstr>
      <vt:lpstr>Što znamo?</vt:lpstr>
      <vt:lpstr>PowerPoint prezentacija</vt:lpstr>
      <vt:lpstr>Na koja pitanja odgovaraju označene imenice?</vt:lpstr>
      <vt:lpstr>Što označavamo dativom?</vt:lpstr>
      <vt:lpstr>Na koje pitanje odgovaraju označene imenice?</vt:lpstr>
      <vt:lpstr>Što izričemo lokativom?</vt:lpstr>
      <vt:lpstr>ZAKLJUČIMO (nacrtaj u bilježnici dva stupca)</vt:lpstr>
      <vt:lpstr>PowerPoint prezentacija</vt:lpstr>
      <vt:lpstr>PowerPoint prezentacija</vt:lpstr>
      <vt:lpstr>Koja se glasovna promjena dogodila?</vt:lpstr>
      <vt:lpstr>Radna bilježnica str. 47.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DATIV I LOKATIV</dc:title>
  <dc:creator>Gosti</dc:creator>
  <cp:lastModifiedBy>Gosti</cp:lastModifiedBy>
  <cp:revision>4</cp:revision>
  <dcterms:created xsi:type="dcterms:W3CDTF">2021-02-10T13:55:54Z</dcterms:created>
  <dcterms:modified xsi:type="dcterms:W3CDTF">2021-02-10T14:24:41Z</dcterms:modified>
</cp:coreProperties>
</file>