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72" r:id="rId10"/>
    <p:sldId id="264" r:id="rId11"/>
    <p:sldId id="265" r:id="rId12"/>
    <p:sldId id="266" r:id="rId13"/>
    <p:sldId id="273" r:id="rId14"/>
    <p:sldId id="274" r:id="rId15"/>
    <p:sldId id="276" r:id="rId16"/>
    <p:sldId id="277" r:id="rId17"/>
    <p:sldId id="278" r:id="rId18"/>
    <p:sldId id="269" r:id="rId19"/>
    <p:sldId id="270" r:id="rId20"/>
    <p:sldId id="271" r:id="rId21"/>
    <p:sldId id="267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BDB4-E483-4B5F-B571-BB841570CDF6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CDBC-FF63-4446-B653-01356CEFC32B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BDB4-E483-4B5F-B571-BB841570CDF6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CDBC-FF63-4446-B653-01356CEFC32B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BDB4-E483-4B5F-B571-BB841570CDF6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CDBC-FF63-4446-B653-01356CEFC32B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BDB4-E483-4B5F-B571-BB841570CDF6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CDBC-FF63-4446-B653-01356CEFC32B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BDB4-E483-4B5F-B571-BB841570CDF6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CDBC-FF63-4446-B653-01356CEFC32B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BDB4-E483-4B5F-B571-BB841570CDF6}" type="datetimeFigureOut">
              <a:rPr lang="hr-HR" smtClean="0"/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CDBC-FF63-4446-B653-01356CEFC32B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BDB4-E483-4B5F-B571-BB841570CDF6}" type="datetimeFigureOut">
              <a:rPr lang="hr-HR" smtClean="0"/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CDBC-FF63-4446-B653-01356CEFC32B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BDB4-E483-4B5F-B571-BB841570CDF6}" type="datetimeFigureOut">
              <a:rPr lang="hr-HR" smtClean="0"/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CDBC-FF63-4446-B653-01356CEFC32B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BDB4-E483-4B5F-B571-BB841570CDF6}" type="datetimeFigureOut">
              <a:rPr lang="hr-HR" smtClean="0"/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CDBC-FF63-4446-B653-01356CEFC32B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BDB4-E483-4B5F-B571-BB841570CDF6}" type="datetimeFigureOut">
              <a:rPr lang="hr-HR" smtClean="0"/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CDBC-FF63-4446-B653-01356CEFC32B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BDB4-E483-4B5F-B571-BB841570CDF6}" type="datetimeFigureOut">
              <a:rPr lang="hr-HR" smtClean="0"/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CDBC-FF63-4446-B653-01356CEFC32B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CBDB4-E483-4B5F-B571-BB841570CDF6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3CDBC-FF63-4446-B653-01356CEFC32B}" type="slidenum">
              <a:rPr lang="hr-HR" smtClean="0"/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wordwall.net/hr/resource/2191810/hrvatski-jezik/predikat" TargetMode="External"/><Relationship Id="rId4" Type="http://schemas.openxmlformats.org/officeDocument/2006/relationships/hyperlink" Target="https://wordwall.net/hr/resource/2169369/subjekt" TargetMode="External"/><Relationship Id="rId3" Type="http://schemas.openxmlformats.org/officeDocument/2006/relationships/hyperlink" Target="https://wordwall.net/hr/resource/3221243/hrvatski-jezik/predikat-i-subjekt" TargetMode="External"/><Relationship Id="rId2" Type="http://schemas.openxmlformats.org/officeDocument/2006/relationships/hyperlink" Target="https://wordwall.net/hr/resource/3222215/hrvatski-jezik/predikat-i-subjekt" TargetMode="Externa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hyperlink" Target="https://www.e-sfera.hr/dodatni-digitalni-sadrzaji/130a6a7e-f520-4969-aa94-340a0682b6d7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381534" y="1344304"/>
            <a:ext cx="7451678" cy="28437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5400" dirty="0">
                <a:solidFill>
                  <a:schemeClr val="bg1"/>
                </a:solidFill>
                <a:latin typeface="Agency FB" panose="020B0503020202020204" pitchFamily="34" charset="0"/>
              </a:rPr>
              <a:t>SUBJEKT</a:t>
            </a:r>
            <a:endParaRPr lang="hr-HR" sz="5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886765" y="4414123"/>
            <a:ext cx="6418471" cy="1432109"/>
          </a:xfrm>
        </p:spPr>
        <p:txBody>
          <a:bodyPr>
            <a:normAutofit/>
          </a:bodyPr>
          <a:lstStyle/>
          <a:p>
            <a:endParaRPr lang="hr-HR" sz="2000">
              <a:solidFill>
                <a:schemeClr val="bg1"/>
              </a:solidFill>
            </a:endParaRPr>
          </a:p>
        </p:txBody>
      </p:sp>
      <p:sp>
        <p:nvSpPr>
          <p:cNvPr id="28" name="Oval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31430"/>
            <a:ext cx="10515600" cy="969784"/>
          </a:xfrm>
        </p:spPr>
        <p:txBody>
          <a:bodyPr>
            <a:noAutofit/>
          </a:bodyPr>
          <a:lstStyle/>
          <a:p>
            <a:r>
              <a:rPr lang="hr-HR" sz="3200" dirty="0"/>
              <a:t>Promotri sljedeće rečenice i zaključi što je sa subjektom…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3723968" cy="4582292"/>
          </a:xfrm>
        </p:spPr>
        <p:txBody>
          <a:bodyPr/>
          <a:lstStyle/>
          <a:p>
            <a:endParaRPr lang="hr-HR" dirty="0"/>
          </a:p>
          <a:p>
            <a:r>
              <a:rPr lang="hr-HR" dirty="0"/>
              <a:t>Priča se po selu.</a:t>
            </a:r>
            <a:endParaRPr lang="hr-HR" dirty="0"/>
          </a:p>
          <a:p>
            <a:endParaRPr lang="hr-HR" dirty="0"/>
          </a:p>
          <a:p>
            <a:r>
              <a:rPr lang="hr-HR" dirty="0"/>
              <a:t>Kiši!</a:t>
            </a:r>
            <a:endParaRPr lang="hr-HR" dirty="0"/>
          </a:p>
          <a:p>
            <a:endParaRPr lang="hr-HR" dirty="0"/>
          </a:p>
          <a:p>
            <a:r>
              <a:rPr lang="hr-HR" dirty="0"/>
              <a:t>Ne zna se točno.</a:t>
            </a:r>
            <a:endParaRPr lang="hr-HR" dirty="0"/>
          </a:p>
        </p:txBody>
      </p:sp>
      <p:sp>
        <p:nvSpPr>
          <p:cNvPr id="5" name="Pravokutnik: nakošeni 4"/>
          <p:cNvSpPr/>
          <p:nvPr/>
        </p:nvSpPr>
        <p:spPr>
          <a:xfrm>
            <a:off x="5574890" y="1481496"/>
            <a:ext cx="5778910" cy="458229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hr-HR" sz="3200" dirty="0">
                <a:solidFill>
                  <a:schemeClr val="bg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Rečenica u kojoj nema subjekta zove se </a:t>
            </a:r>
            <a:r>
              <a:rPr lang="hr-HR" sz="3200" b="1" dirty="0">
                <a:solidFill>
                  <a:schemeClr val="bg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besubjektna rečenica.</a:t>
            </a:r>
            <a:endParaRPr lang="hr-HR" sz="3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04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3200" dirty="0"/>
              <a:t>Promotri primjere i zaključi kako se slažu subjekt i predikat…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87014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hr-HR" sz="2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Vi ste rekl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</a:t>
            </a:r>
            <a:r>
              <a:rPr lang="hr-HR" sz="2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 </a:t>
            </a:r>
            <a:endParaRPr lang="hr-HR" sz="2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hr-HR" sz="2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Jeste li se i Vi pridružil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</a:t>
            </a:r>
            <a:r>
              <a:rPr lang="hr-HR" sz="2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skupini?</a:t>
            </a:r>
            <a:endParaRPr lang="hr-HR" sz="2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hr-HR" sz="2800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hr-HR" sz="2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Vi ste rekl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</a:t>
            </a:r>
            <a:r>
              <a:rPr lang="hr-HR" sz="2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 </a:t>
            </a:r>
            <a:endParaRPr lang="hr-HR" sz="2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hr-HR" sz="2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Jeste li se i Vi pridružil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</a:t>
            </a:r>
            <a:r>
              <a:rPr lang="hr-HR" sz="2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skupini?</a:t>
            </a:r>
            <a:endParaRPr lang="hr-HR" dirty="0"/>
          </a:p>
        </p:txBody>
      </p:sp>
      <p:sp>
        <p:nvSpPr>
          <p:cNvPr id="5" name="Val 4"/>
          <p:cNvSpPr/>
          <p:nvPr/>
        </p:nvSpPr>
        <p:spPr>
          <a:xfrm>
            <a:off x="6535994" y="2348578"/>
            <a:ext cx="4817806" cy="3619602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6744927" y="3077964"/>
            <a:ext cx="48178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r-HR" sz="2400" dirty="0"/>
              <a:t>Subjekt i predikat slažu se u osobi, rodu i broju. To se naziva SROČNOST.</a:t>
            </a:r>
            <a:endParaRPr lang="hr-HR" sz="2400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SUBJEKTI ISTOG RODA u jednini slažu se s predikatom u množini tog roda.</a:t>
            </a:r>
            <a:endParaRPr lang="en-US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Slika 5" descr="Slika na kojoj se prikazuje isječak crteža&#10;&#10;Opis je automatski generira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0" r="7281" b="-1"/>
          <a:stretch>
            <a:fillRect/>
          </a:stretch>
        </p:blipFill>
        <p:spPr>
          <a:xfrm>
            <a:off x="193178" y="2660945"/>
            <a:ext cx="6236208" cy="3660185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711518" y="2276475"/>
            <a:ext cx="5362113" cy="4452800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err="1">
                <a:solidFill>
                  <a:srgbClr val="FF0000"/>
                </a:solidFill>
              </a:rPr>
              <a:t>Momak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gostioničar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u="sng" dirty="0" err="1"/>
              <a:t>su</a:t>
            </a:r>
            <a:r>
              <a:rPr lang="en-US" u="sng" dirty="0"/>
              <a:t> </a:t>
            </a:r>
            <a:r>
              <a:rPr lang="en-US" u="sng" dirty="0" err="1"/>
              <a:t>umorni</a:t>
            </a:r>
            <a:r>
              <a:rPr lang="en-US" u="sng" dirty="0"/>
              <a:t>.</a:t>
            </a:r>
            <a:endParaRPr lang="en-US" u="sng" dirty="0"/>
          </a:p>
          <a:p>
            <a:pPr>
              <a:lnSpc>
                <a:spcPct val="160000"/>
              </a:lnSpc>
            </a:pPr>
            <a:endParaRPr lang="en-US" dirty="0"/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rgbClr val="FF0000"/>
                </a:solidFill>
              </a:rPr>
              <a:t>David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brat </a:t>
            </a:r>
            <a:r>
              <a:rPr lang="en-US" u="sng" dirty="0" err="1"/>
              <a:t>su</a:t>
            </a:r>
            <a:r>
              <a:rPr lang="en-US" u="sng" dirty="0"/>
              <a:t> se </a:t>
            </a:r>
            <a:r>
              <a:rPr lang="en-US" u="sng" dirty="0" err="1"/>
              <a:t>penjali</a:t>
            </a:r>
            <a:r>
              <a:rPr lang="en-US" u="sng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brijeg</a:t>
            </a:r>
            <a:r>
              <a:rPr lang="en-US" dirty="0"/>
              <a:t>.</a:t>
            </a:r>
            <a:endParaRPr lang="en-US" dirty="0"/>
          </a:p>
          <a:p>
            <a:pPr>
              <a:lnSpc>
                <a:spcPct val="160000"/>
              </a:lnSpc>
            </a:pPr>
            <a:endParaRPr lang="en-US" dirty="0"/>
          </a:p>
          <a:p>
            <a:pPr>
              <a:lnSpc>
                <a:spcPct val="160000"/>
              </a:lnSpc>
            </a:pPr>
            <a:r>
              <a:rPr lang="en-US" dirty="0" err="1">
                <a:solidFill>
                  <a:srgbClr val="FF0000"/>
                </a:solidFill>
              </a:rPr>
              <a:t>Majka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kći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u="sng" dirty="0" err="1"/>
              <a:t>su</a:t>
            </a:r>
            <a:r>
              <a:rPr lang="en-US" u="sng" dirty="0"/>
              <a:t> se </a:t>
            </a:r>
            <a:r>
              <a:rPr lang="en-US" u="sng" dirty="0" err="1"/>
              <a:t>iznenadile</a:t>
            </a:r>
            <a:r>
              <a:rPr lang="en-US" dirty="0"/>
              <a:t>.</a:t>
            </a:r>
            <a:endParaRPr lang="en-US" dirty="0"/>
          </a:p>
          <a:p>
            <a:pPr>
              <a:lnSpc>
                <a:spcPct val="160000"/>
              </a:lnSpc>
            </a:pPr>
            <a:endParaRPr lang="en-US" dirty="0"/>
          </a:p>
          <a:p>
            <a:pPr>
              <a:lnSpc>
                <a:spcPct val="160000"/>
              </a:lnSpc>
            </a:pPr>
            <a:r>
              <a:rPr lang="en-US" dirty="0"/>
              <a:t>Ove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tuča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krupa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u="sng" dirty="0" err="1"/>
              <a:t>su</a:t>
            </a:r>
            <a:r>
              <a:rPr lang="en-US" u="sng" dirty="0"/>
              <a:t> </a:t>
            </a:r>
            <a:r>
              <a:rPr lang="en-US" u="sng" dirty="0" err="1"/>
              <a:t>poharale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841" y="169817"/>
            <a:ext cx="11558726" cy="14605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r-HR" sz="3600" dirty="0"/>
              <a:t>SUBJEKTI RAZLIČITOG RODA u jednini slažu se s predikatom u množini MUŠKOG RODA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733425" y="2096928"/>
            <a:ext cx="5181600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hr-HR" dirty="0">
              <a:solidFill>
                <a:srgbClr val="FF0000"/>
              </a:solidFill>
            </a:endParaRPr>
          </a:p>
          <a:p>
            <a:endParaRPr lang="hr-HR" dirty="0">
              <a:solidFill>
                <a:srgbClr val="FF0000"/>
              </a:solidFill>
            </a:endParaRPr>
          </a:p>
          <a:p>
            <a:r>
              <a:rPr lang="hr-HR" dirty="0">
                <a:solidFill>
                  <a:srgbClr val="FF0000"/>
                </a:solidFill>
              </a:rPr>
              <a:t>Ona i suprug </a:t>
            </a:r>
            <a:r>
              <a:rPr lang="hr-HR" u="sng" dirty="0"/>
              <a:t>nisu</a:t>
            </a:r>
            <a:r>
              <a:rPr lang="hr-HR" dirty="0"/>
              <a:t> ni </a:t>
            </a:r>
            <a:r>
              <a:rPr lang="hr-HR" u="sng" dirty="0"/>
              <a:t>pomišljali </a:t>
            </a:r>
            <a:r>
              <a:rPr lang="hr-HR" dirty="0"/>
              <a:t>na odlazak.</a:t>
            </a:r>
            <a:endParaRPr lang="hr-HR" dirty="0"/>
          </a:p>
          <a:p>
            <a:endParaRPr lang="hr-HR" dirty="0"/>
          </a:p>
          <a:p>
            <a:r>
              <a:rPr lang="hr-HR" dirty="0"/>
              <a:t>Nenadana </a:t>
            </a:r>
            <a:r>
              <a:rPr lang="hr-HR" dirty="0">
                <a:solidFill>
                  <a:srgbClr val="FF0000"/>
                </a:solidFill>
              </a:rPr>
              <a:t>bol i bijes </a:t>
            </a:r>
            <a:r>
              <a:rPr lang="hr-HR" u="sng" dirty="0"/>
              <a:t>iznenadili su</a:t>
            </a:r>
            <a:r>
              <a:rPr lang="hr-HR" dirty="0"/>
              <a:t> učitelja.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6" name="Rezervirano mjesto sadržaja 5" descr="Slika na kojoj se prikazuje isječak crteža&#10;&#10;Opis je automatski generiran"/>
          <p:cNvPicPr>
            <a:picLocks noGrp="1" noChangeAspect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2867025"/>
            <a:ext cx="5819775" cy="281114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23083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r-HR" sz="3200" dirty="0"/>
              <a:t>SUBJEKTI RAZLIČITOG RODA U MNOŽINI slažu se s predikatom u onom rodu u kojem se nalazi bliža imenica ili u množini muškog roda.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914401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solidFill>
                  <a:srgbClr val="FF0000"/>
                </a:solidFill>
              </a:rPr>
              <a:t>Godine i imena </a:t>
            </a:r>
            <a:r>
              <a:rPr lang="hr-HR" u="sng" dirty="0"/>
              <a:t>su iskvarena</a:t>
            </a:r>
            <a:r>
              <a:rPr lang="hr-HR" dirty="0"/>
              <a:t>.</a:t>
            </a:r>
            <a:endParaRPr lang="hr-HR" dirty="0"/>
          </a:p>
          <a:p>
            <a:r>
              <a:rPr lang="hr-HR" dirty="0"/>
              <a:t>Ili: Godine i imena su iskvareni.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u="sng" dirty="0"/>
              <a:t>Ostale su </a:t>
            </a:r>
            <a:r>
              <a:rPr lang="hr-HR" dirty="0">
                <a:solidFill>
                  <a:srgbClr val="FF0000"/>
                </a:solidFill>
              </a:rPr>
              <a:t>udovice i djeca.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hr-HR" dirty="0"/>
              <a:t>Ili: </a:t>
            </a:r>
            <a:r>
              <a:rPr lang="hr-HR" u="sng" dirty="0"/>
              <a:t>Ostali su </a:t>
            </a:r>
            <a:r>
              <a:rPr lang="hr-HR" dirty="0">
                <a:solidFill>
                  <a:srgbClr val="FF0000"/>
                </a:solidFill>
              </a:rPr>
              <a:t>udovice i djeca</a:t>
            </a:r>
            <a:endParaRPr lang="hr-HR" dirty="0">
              <a:solidFill>
                <a:srgbClr val="FF0000"/>
              </a:solidFill>
            </a:endParaRPr>
          </a:p>
          <a:p>
            <a:endParaRPr lang="hr-HR" dirty="0">
              <a:solidFill>
                <a:srgbClr val="FF0000"/>
              </a:solidFill>
            </a:endParaRPr>
          </a:p>
          <a:p>
            <a:endParaRPr lang="hr-HR" dirty="0">
              <a:solidFill>
                <a:srgbClr val="FF0000"/>
              </a:solidFill>
            </a:endParaRPr>
          </a:p>
          <a:p>
            <a:r>
              <a:rPr lang="hr-HR" u="sng" dirty="0"/>
              <a:t>Ostali su </a:t>
            </a:r>
            <a:r>
              <a:rPr lang="hr-HR" dirty="0"/>
              <a:t>sami</a:t>
            </a:r>
            <a:r>
              <a:rPr lang="hr-HR" dirty="0">
                <a:solidFill>
                  <a:srgbClr val="FF0000"/>
                </a:solidFill>
              </a:rPr>
              <a:t> mjesec i zvijezde.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NE: Godine i imena su iskvarene.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NE: Ostali su udovice i djeca.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NE: Ostale su same mjesec i zvijezde.</a:t>
            </a:r>
            <a:endParaRPr lang="hr-H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 descr="Slika na kojoj se prikazuje tekst&#10;&#10;Opis je automatski generiran"/>
          <p:cNvPicPr>
            <a:picLocks noGrp="1" noChangeAspect="1"/>
          </p:cNvPicPr>
          <p:nvPr>
            <p:ph sz="half" idx="2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4" r="-1" b="421"/>
          <a:stretch>
            <a:fillRect/>
          </a:stretch>
        </p:blipFill>
        <p:spPr>
          <a:xfrm>
            <a:off x="97654" y="275209"/>
            <a:ext cx="11993734" cy="634753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96449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r-HR" sz="3600" dirty="0"/>
              <a:t>PRAVILNO OZNAČAVANJE SUBJEKTA I PREDIKATA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SUBJEKT</a:t>
            </a:r>
            <a:endParaRPr lang="hr-HR" dirty="0"/>
          </a:p>
          <a:p>
            <a:r>
              <a:rPr lang="hr-HR" u="dbl" dirty="0"/>
              <a:t>ANAMARIJA </a:t>
            </a:r>
            <a:r>
              <a:rPr lang="hr-HR" dirty="0"/>
              <a:t>je gledala film.</a:t>
            </a:r>
            <a:endParaRPr lang="hr-HR" dirty="0"/>
          </a:p>
          <a:p>
            <a:endParaRPr lang="hr-HR" dirty="0"/>
          </a:p>
          <a:p>
            <a:r>
              <a:rPr lang="hr-HR" dirty="0"/>
              <a:t>Dvije crte</a:t>
            </a:r>
            <a:endParaRPr lang="hr-HR" dirty="0"/>
          </a:p>
          <a:p>
            <a:endParaRPr lang="hr-HR" dirty="0"/>
          </a:p>
          <a:p>
            <a:r>
              <a:rPr lang="hr-HR" dirty="0"/>
              <a:t>Kratica za subjekt je S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PREDIKAT</a:t>
            </a:r>
            <a:endParaRPr lang="hr-HR" dirty="0"/>
          </a:p>
          <a:p>
            <a:r>
              <a:rPr lang="hr-HR" dirty="0"/>
              <a:t>Anamarija </a:t>
            </a:r>
            <a:r>
              <a:rPr lang="hr-HR" u="sng" dirty="0"/>
              <a:t>je gledala </a:t>
            </a:r>
            <a:r>
              <a:rPr lang="hr-HR" dirty="0"/>
              <a:t>film.</a:t>
            </a:r>
            <a:endParaRPr lang="hr-HR" dirty="0"/>
          </a:p>
          <a:p>
            <a:endParaRPr lang="hr-HR" dirty="0"/>
          </a:p>
          <a:p>
            <a:r>
              <a:rPr lang="hr-HR" dirty="0"/>
              <a:t>Jedna crta</a:t>
            </a:r>
            <a:endParaRPr lang="hr-HR" dirty="0"/>
          </a:p>
          <a:p>
            <a:endParaRPr lang="hr-HR" dirty="0"/>
          </a:p>
          <a:p>
            <a:r>
              <a:rPr lang="hr-HR" dirty="0"/>
              <a:t>Kratica za predikat je P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Grp="1" noRot="1" noChangeAspect="1" noMove="1" noResize="1" noUngrp="1"/>
          </p:cNvGrpSpPr>
          <p:nvPr/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/>
            <p:cNvGrpSpPr/>
            <p:nvPr/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/>
              <p:cNvSpPr/>
              <p:nvPr/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/>
                <p:cNvSpPr/>
                <p:nvPr/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/>
                <p:cNvSpPr/>
                <p:nvPr/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1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/>
                <p:cNvSpPr/>
                <p:nvPr/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/>
                <p:cNvSpPr/>
                <p:nvPr/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088" y="1641752"/>
            <a:ext cx="2655887" cy="3213277"/>
          </a:xfrm>
        </p:spPr>
        <p:txBody>
          <a:bodyPr anchor="t"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Ispiši predikate i subjekte iz zadanih rečenica</a:t>
            </a:r>
            <a:endParaRPr lang="hr-HR" sz="400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4079" y="552659"/>
            <a:ext cx="6752492" cy="5878286"/>
          </a:xfrm>
        </p:spPr>
        <p:txBody>
          <a:bodyPr>
            <a:normAutofit lnSpcReduction="10000"/>
          </a:bodyPr>
          <a:lstStyle/>
          <a:p>
            <a:r>
              <a:rPr lang="hr-HR" sz="3200" b="0" i="0" dirty="0">
                <a:solidFill>
                  <a:schemeClr val="bg1">
                    <a:alpha val="80000"/>
                  </a:schemeClr>
                </a:solidFill>
                <a:effectLst/>
                <a:latin typeface="IBM Plex Sans"/>
              </a:rPr>
              <a:t>1) U sobu je ušao nepoznati gospodin.  </a:t>
            </a:r>
            <a:endParaRPr lang="hr-HR" sz="3200" b="0" i="0" dirty="0">
              <a:solidFill>
                <a:schemeClr val="bg1">
                  <a:alpha val="80000"/>
                </a:schemeClr>
              </a:solidFill>
              <a:effectLst/>
              <a:latin typeface="IBM Plex Sans"/>
            </a:endParaRPr>
          </a:p>
          <a:p>
            <a:br>
              <a:rPr lang="hr-HR" sz="3200" dirty="0">
                <a:solidFill>
                  <a:schemeClr val="bg1">
                    <a:alpha val="80000"/>
                  </a:schemeClr>
                </a:solidFill>
              </a:rPr>
            </a:br>
            <a:r>
              <a:rPr lang="hr-HR" sz="3200" b="0" i="0" dirty="0">
                <a:solidFill>
                  <a:schemeClr val="bg1">
                    <a:alpha val="80000"/>
                  </a:schemeClr>
                </a:solidFill>
                <a:effectLst/>
                <a:latin typeface="IBM Plex Sans"/>
              </a:rPr>
              <a:t>2) Požurit ću kući nakon škole.  </a:t>
            </a:r>
            <a:endParaRPr lang="hr-HR" sz="3200" b="0" i="0" dirty="0">
              <a:solidFill>
                <a:schemeClr val="bg1">
                  <a:alpha val="80000"/>
                </a:schemeClr>
              </a:solidFill>
              <a:effectLst/>
              <a:latin typeface="IBM Plex Sans"/>
            </a:endParaRPr>
          </a:p>
          <a:p>
            <a:br>
              <a:rPr lang="hr-HR" sz="3200" dirty="0">
                <a:solidFill>
                  <a:schemeClr val="bg1">
                    <a:alpha val="80000"/>
                  </a:schemeClr>
                </a:solidFill>
              </a:rPr>
            </a:br>
            <a:r>
              <a:rPr lang="hr-HR" sz="3200" b="0" i="0" dirty="0">
                <a:solidFill>
                  <a:schemeClr val="bg1">
                    <a:alpha val="80000"/>
                  </a:schemeClr>
                </a:solidFill>
                <a:effectLst/>
                <a:latin typeface="IBM Plex Sans"/>
              </a:rPr>
              <a:t>3) Nismo dovoljno učili za ispit iz biologije.  </a:t>
            </a:r>
            <a:endParaRPr lang="hr-HR" sz="3200" b="0" i="0" dirty="0">
              <a:solidFill>
                <a:schemeClr val="bg1">
                  <a:alpha val="80000"/>
                </a:schemeClr>
              </a:solidFill>
              <a:effectLst/>
              <a:latin typeface="IBM Plex Sans"/>
            </a:endParaRPr>
          </a:p>
          <a:p>
            <a:br>
              <a:rPr lang="hr-HR" sz="3200" dirty="0">
                <a:solidFill>
                  <a:schemeClr val="bg1">
                    <a:alpha val="80000"/>
                  </a:schemeClr>
                </a:solidFill>
              </a:rPr>
            </a:br>
            <a:r>
              <a:rPr lang="hr-HR" sz="3200" b="0" i="0" dirty="0">
                <a:solidFill>
                  <a:schemeClr val="bg1">
                    <a:alpha val="80000"/>
                  </a:schemeClr>
                </a:solidFill>
                <a:effectLst/>
                <a:latin typeface="IBM Plex Sans"/>
              </a:rPr>
              <a:t>4) Ne razumijem vašu namjeru.  </a:t>
            </a:r>
            <a:endParaRPr lang="hr-HR" sz="3200" b="0" i="0" dirty="0">
              <a:solidFill>
                <a:schemeClr val="bg1">
                  <a:alpha val="80000"/>
                </a:schemeClr>
              </a:solidFill>
              <a:effectLst/>
              <a:latin typeface="IBM Plex Sans"/>
            </a:endParaRPr>
          </a:p>
          <a:p>
            <a:br>
              <a:rPr lang="hr-HR" sz="3200" dirty="0">
                <a:solidFill>
                  <a:schemeClr val="bg1">
                    <a:alpha val="80000"/>
                  </a:schemeClr>
                </a:solidFill>
              </a:rPr>
            </a:br>
            <a:r>
              <a:rPr lang="hr-HR" sz="3200" b="0" i="0" dirty="0">
                <a:solidFill>
                  <a:schemeClr val="bg1">
                    <a:alpha val="80000"/>
                  </a:schemeClr>
                </a:solidFill>
                <a:effectLst/>
                <a:latin typeface="IBM Plex Sans"/>
              </a:rPr>
              <a:t>5) Hrvoje ne želi doći k nama.  </a:t>
            </a:r>
            <a:endParaRPr lang="hr-HR" sz="3200" b="0" i="0" dirty="0">
              <a:solidFill>
                <a:schemeClr val="bg1">
                  <a:alpha val="80000"/>
                </a:schemeClr>
              </a:solidFill>
              <a:effectLst/>
              <a:latin typeface="IBM Plex Sans"/>
            </a:endParaRPr>
          </a:p>
          <a:p>
            <a:br>
              <a:rPr lang="hr-HR" sz="3200" dirty="0">
                <a:solidFill>
                  <a:schemeClr val="bg1">
                    <a:alpha val="80000"/>
                  </a:schemeClr>
                </a:solidFill>
              </a:rPr>
            </a:br>
            <a:r>
              <a:rPr lang="hr-HR" sz="3200" b="0" i="0" dirty="0">
                <a:solidFill>
                  <a:schemeClr val="bg1">
                    <a:alpha val="80000"/>
                  </a:schemeClr>
                </a:solidFill>
                <a:effectLst/>
                <a:latin typeface="IBM Plex Sans"/>
              </a:rPr>
              <a:t>6) Bili su spremni za novi početak. </a:t>
            </a:r>
            <a:endParaRPr lang="hr-HR" sz="3200" b="0" i="0" dirty="0">
              <a:solidFill>
                <a:schemeClr val="bg1">
                  <a:alpha val="80000"/>
                </a:schemeClr>
              </a:solidFill>
              <a:effectLst/>
              <a:latin typeface="IBM Plex Sans"/>
            </a:endParaRPr>
          </a:p>
          <a:p>
            <a:endParaRPr lang="hr-HR" sz="20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9"/>
          <p:cNvGrpSpPr>
            <a:grpSpLocks noGrp="1" noRot="1" noChangeAspect="1" noMove="1" noResize="1" noUngrp="1"/>
          </p:cNvGrpSpPr>
          <p:nvPr/>
        </p:nvGrpSpPr>
        <p:grpSpPr>
          <a:xfrm>
            <a:off x="827089" y="1498602"/>
            <a:ext cx="4403345" cy="3940174"/>
            <a:chOff x="827089" y="1498602"/>
            <a:chExt cx="4403345" cy="3940174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0" name="Freeform: Shape 10"/>
            <p:cNvSpPr/>
            <p:nvPr/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  <p:sp>
          <p:nvSpPr>
            <p:cNvPr id="21" name="Freeform: Shape 11"/>
            <p:cNvSpPr/>
            <p:nvPr/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bg1">
                <a:alpha val="14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68127" y="2023558"/>
            <a:ext cx="3521265" cy="2491292"/>
          </a:xfrm>
        </p:spPr>
        <p:txBody>
          <a:bodyPr anchor="t">
            <a:normAutofit/>
          </a:bodyPr>
          <a:lstStyle/>
          <a:p>
            <a:br>
              <a:rPr lang="hr-HR" sz="3200" dirty="0">
                <a:solidFill>
                  <a:schemeClr val="bg1"/>
                </a:solidFill>
              </a:rPr>
            </a:br>
            <a:r>
              <a:rPr lang="hr-HR" sz="3200" dirty="0">
                <a:solidFill>
                  <a:schemeClr val="bg1"/>
                </a:solidFill>
              </a:rPr>
              <a:t>Ispiši predikate i subjekte iz zadanih rečenica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22" name="Freeform: Shap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1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9175" y="251210"/>
            <a:ext cx="5767928" cy="6290268"/>
          </a:xfrm>
        </p:spPr>
        <p:txBody>
          <a:bodyPr>
            <a:normAutofit/>
          </a:bodyPr>
          <a:lstStyle/>
          <a:p>
            <a:r>
              <a:rPr lang="hr-HR" sz="3200" b="0" i="0" dirty="0">
                <a:solidFill>
                  <a:schemeClr val="bg1">
                    <a:alpha val="80000"/>
                  </a:schemeClr>
                </a:solidFill>
                <a:effectLst/>
                <a:latin typeface="IBM Plex Sans"/>
              </a:rPr>
              <a:t>1) Nasred učionice stoji učitelj.  </a:t>
            </a:r>
            <a:endParaRPr lang="hr-HR" sz="3200" b="0" i="0" dirty="0">
              <a:solidFill>
                <a:schemeClr val="bg1">
                  <a:alpha val="80000"/>
                </a:schemeClr>
              </a:solidFill>
              <a:effectLst/>
              <a:latin typeface="IBM Plex Sans"/>
            </a:endParaRPr>
          </a:p>
          <a:p>
            <a:br>
              <a:rPr lang="hr-HR" sz="3200" dirty="0">
                <a:solidFill>
                  <a:schemeClr val="bg1">
                    <a:alpha val="80000"/>
                  </a:schemeClr>
                </a:solidFill>
              </a:rPr>
            </a:br>
            <a:r>
              <a:rPr lang="hr-HR" sz="3200" b="0" i="0" dirty="0">
                <a:solidFill>
                  <a:schemeClr val="bg1">
                    <a:alpha val="80000"/>
                  </a:schemeClr>
                </a:solidFill>
                <a:effectLst/>
                <a:latin typeface="IBM Plex Sans"/>
              </a:rPr>
              <a:t>2) U dubokoj šumi skladno su živjeli medvjed i srna.  </a:t>
            </a:r>
            <a:endParaRPr lang="hr-HR" sz="3200" b="0" i="0" dirty="0">
              <a:solidFill>
                <a:schemeClr val="bg1">
                  <a:alpha val="80000"/>
                </a:schemeClr>
              </a:solidFill>
              <a:effectLst/>
              <a:latin typeface="IBM Plex Sans"/>
            </a:endParaRPr>
          </a:p>
          <a:p>
            <a:r>
              <a:rPr lang="hr-HR" sz="3200" b="0" i="0" dirty="0">
                <a:solidFill>
                  <a:schemeClr val="bg1">
                    <a:alpha val="80000"/>
                  </a:schemeClr>
                </a:solidFill>
                <a:effectLst/>
                <a:latin typeface="IBM Plex Sans"/>
              </a:rPr>
              <a:t>   </a:t>
            </a:r>
            <a:br>
              <a:rPr lang="hr-HR" sz="3200" dirty="0">
                <a:solidFill>
                  <a:schemeClr val="bg1">
                    <a:alpha val="80000"/>
                  </a:schemeClr>
                </a:solidFill>
              </a:rPr>
            </a:br>
            <a:r>
              <a:rPr lang="hr-HR" sz="3200" b="0" i="0" dirty="0">
                <a:solidFill>
                  <a:schemeClr val="bg1">
                    <a:alpha val="80000"/>
                  </a:schemeClr>
                </a:solidFill>
                <a:effectLst/>
                <a:latin typeface="IBM Plex Sans"/>
              </a:rPr>
              <a:t>3) Cijelo popodne kiša je uporno padala.  </a:t>
            </a:r>
            <a:endParaRPr lang="hr-HR" sz="3200" b="0" i="0" dirty="0">
              <a:solidFill>
                <a:schemeClr val="bg1">
                  <a:alpha val="80000"/>
                </a:schemeClr>
              </a:solidFill>
              <a:effectLst/>
              <a:latin typeface="IBM Plex Sans"/>
            </a:endParaRPr>
          </a:p>
          <a:p>
            <a:br>
              <a:rPr lang="hr-HR" sz="3200" dirty="0">
                <a:solidFill>
                  <a:schemeClr val="bg1">
                    <a:alpha val="80000"/>
                  </a:schemeClr>
                </a:solidFill>
              </a:rPr>
            </a:br>
            <a:r>
              <a:rPr lang="hr-HR" sz="3200" b="0" i="0" dirty="0">
                <a:solidFill>
                  <a:schemeClr val="bg1">
                    <a:alpha val="80000"/>
                  </a:schemeClr>
                </a:solidFill>
                <a:effectLst/>
                <a:latin typeface="IBM Plex Sans"/>
              </a:rPr>
              <a:t>4) Zlatko potrči k majci u zagrljaj.  </a:t>
            </a:r>
            <a:endParaRPr lang="hr-HR" sz="3200" b="0" i="0" dirty="0">
              <a:solidFill>
                <a:schemeClr val="bg1">
                  <a:alpha val="80000"/>
                </a:schemeClr>
              </a:solidFill>
              <a:effectLst/>
              <a:latin typeface="IBM Plex Sans"/>
            </a:endParaRPr>
          </a:p>
          <a:p>
            <a:endParaRPr lang="hr-HR" sz="3200" dirty="0">
              <a:solidFill>
                <a:schemeClr val="bg1">
                  <a:alpha val="80000"/>
                </a:schemeClr>
              </a:solidFill>
              <a:latin typeface="IBM Plex Sans"/>
            </a:endParaRPr>
          </a:p>
          <a:p>
            <a:r>
              <a:rPr lang="hr-HR" sz="3200" b="0" i="0" dirty="0">
                <a:solidFill>
                  <a:schemeClr val="bg1">
                    <a:alpha val="80000"/>
                  </a:schemeClr>
                </a:solidFill>
                <a:effectLst/>
                <a:latin typeface="IBM Plex Sans"/>
              </a:rPr>
              <a:t>5) Nisam ga vidio do jučer.</a:t>
            </a:r>
            <a:endParaRPr lang="hr-HR" sz="3200" b="0" i="0" dirty="0">
              <a:solidFill>
                <a:schemeClr val="bg1">
                  <a:alpha val="80000"/>
                </a:schemeClr>
              </a:solidFill>
              <a:effectLst/>
              <a:latin typeface="IBM Plex Sans"/>
            </a:endParaRPr>
          </a:p>
          <a:p>
            <a:endParaRPr lang="hr-HR" sz="32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Grp="1" noRot="1" noChangeAspect="1" noMove="1" noResize="1" noUngrp="1"/>
          </p:cNvGrpSpPr>
          <p:nvPr/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/>
            <p:cNvSpPr/>
            <p:nvPr/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14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>
            <a:grpSpLocks noGrp="1" noRot="1" noChangeAspect="1" noMove="1" noResize="1" noUngrp="1"/>
          </p:cNvGrpSpPr>
          <p:nvPr/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5" name="Freeform: Shape 14"/>
            <p:cNvSpPr/>
            <p:nvPr/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1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12914" y="3070719"/>
            <a:ext cx="7866061" cy="2937969"/>
          </a:xfrm>
        </p:spPr>
        <p:txBody>
          <a:bodyPr>
            <a:normAutofit/>
          </a:bodyPr>
          <a:lstStyle/>
          <a:p>
            <a:r>
              <a:rPr lang="hr-HR" sz="1900" dirty="0">
                <a:solidFill>
                  <a:schemeClr val="bg1">
                    <a:alpha val="80000"/>
                  </a:schemeClr>
                </a:solidFill>
                <a:hlinkClick r:id="rId2"/>
              </a:rPr>
              <a:t>https://wordwall.net/hr/resource/3222215/hrvatski-jezik/predikat-i-subjekt</a:t>
            </a:r>
            <a:endParaRPr lang="hr-HR" sz="1900" dirty="0">
              <a:solidFill>
                <a:schemeClr val="bg1">
                  <a:alpha val="80000"/>
                </a:schemeClr>
              </a:solidFill>
            </a:endParaRPr>
          </a:p>
          <a:p>
            <a:endParaRPr lang="hr-HR" sz="19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hr-HR" sz="1900" dirty="0">
                <a:solidFill>
                  <a:schemeClr val="bg1">
                    <a:alpha val="80000"/>
                  </a:schemeClr>
                </a:solidFill>
                <a:hlinkClick r:id="rId3"/>
              </a:rPr>
              <a:t>https://wordwall.net/hr/resource/3221243/hrvatski-jezik/predikat-i-subjekt</a:t>
            </a:r>
            <a:endParaRPr lang="hr-HR" sz="1900" dirty="0">
              <a:solidFill>
                <a:schemeClr val="bg1">
                  <a:alpha val="80000"/>
                </a:schemeClr>
              </a:solidFill>
            </a:endParaRPr>
          </a:p>
          <a:p>
            <a:endParaRPr lang="hr-HR" sz="19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hr-HR" sz="1900" dirty="0">
                <a:solidFill>
                  <a:schemeClr val="bg1">
                    <a:alpha val="80000"/>
                  </a:schemeClr>
                </a:solidFill>
                <a:hlinkClick r:id="rId4"/>
              </a:rPr>
              <a:t>https://wordwall.net/hr/resource/2169369/subjekt</a:t>
            </a:r>
            <a:endParaRPr lang="hr-HR" sz="1900" dirty="0">
              <a:solidFill>
                <a:schemeClr val="bg1">
                  <a:alpha val="80000"/>
                </a:schemeClr>
              </a:solidFill>
            </a:endParaRPr>
          </a:p>
          <a:p>
            <a:endParaRPr lang="hr-HR" sz="19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hr-HR" sz="1900" dirty="0">
                <a:solidFill>
                  <a:schemeClr val="bg1">
                    <a:alpha val="80000"/>
                  </a:schemeClr>
                </a:solidFill>
                <a:hlinkClick r:id="rId5"/>
              </a:rPr>
              <a:t>https://wordwall.net/hr/resource/2191810/hrvatski-jezik/predikat</a:t>
            </a:r>
            <a:endParaRPr lang="hr-HR" sz="1900" dirty="0">
              <a:solidFill>
                <a:schemeClr val="bg1">
                  <a:alpha val="80000"/>
                </a:schemeClr>
              </a:solidFill>
            </a:endParaRPr>
          </a:p>
          <a:p>
            <a:endParaRPr lang="hr-HR" sz="1900" dirty="0">
              <a:solidFill>
                <a:schemeClr val="bg1">
                  <a:alpha val="80000"/>
                </a:schemeClr>
              </a:solidFill>
            </a:endParaRPr>
          </a:p>
          <a:p>
            <a:endParaRPr lang="hr-HR" sz="19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strijela&#10;&#10;Opis je automatski generira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80"/>
          <a:stretch>
            <a:fillRect/>
          </a:stretch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r>
              <a:rPr lang="hr-HR" sz="2600">
                <a:solidFill>
                  <a:schemeClr val="bg1"/>
                </a:solidFill>
              </a:rPr>
              <a:t>PONOVIMO…</a:t>
            </a:r>
            <a:endParaRPr lang="hr-HR" sz="260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rmAutofit/>
          </a:bodyPr>
          <a:lstStyle/>
          <a:p>
            <a:r>
              <a:rPr lang="hr-HR" sz="1400" dirty="0">
                <a:solidFill>
                  <a:schemeClr val="bg1"/>
                </a:solidFill>
              </a:rPr>
              <a:t>Što je predikat?</a:t>
            </a:r>
            <a:endParaRPr lang="hr-HR" sz="1400" dirty="0">
              <a:solidFill>
                <a:schemeClr val="bg1"/>
              </a:solidFill>
            </a:endParaRPr>
          </a:p>
          <a:p>
            <a:r>
              <a:rPr lang="hr-HR" sz="1400" dirty="0">
                <a:solidFill>
                  <a:schemeClr val="bg1"/>
                </a:solidFill>
              </a:rPr>
              <a:t>Koje su vrste predikata?</a:t>
            </a:r>
            <a:endParaRPr lang="hr-HR" sz="1400" dirty="0">
              <a:solidFill>
                <a:schemeClr val="bg1"/>
              </a:solidFill>
            </a:endParaRPr>
          </a:p>
          <a:p>
            <a:r>
              <a:rPr lang="hr-HR" sz="1400" dirty="0">
                <a:solidFill>
                  <a:schemeClr val="bg1"/>
                </a:solidFill>
              </a:rPr>
              <a:t>Kakav može biti glagolski predikat?</a:t>
            </a:r>
            <a:endParaRPr lang="hr-HR" sz="1400" dirty="0">
              <a:solidFill>
                <a:schemeClr val="bg1"/>
              </a:solidFill>
            </a:endParaRPr>
          </a:p>
          <a:p>
            <a:r>
              <a:rPr lang="hr-HR" sz="1400" dirty="0">
                <a:solidFill>
                  <a:schemeClr val="bg1"/>
                </a:solidFill>
              </a:rPr>
              <a:t>Od čega se može sastojati imenski predikat?</a:t>
            </a:r>
            <a:endParaRPr lang="hr-HR" sz="1400" dirty="0">
              <a:solidFill>
                <a:schemeClr val="bg1"/>
              </a:solidFill>
            </a:endParaRPr>
          </a:p>
          <a:p>
            <a:endParaRPr lang="hr-HR" sz="1400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Zadaci za samostalni rad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3146400"/>
            <a:ext cx="4391024" cy="28622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Radna bilježnica str. 50. – 53.</a:t>
            </a:r>
            <a:endParaRPr lang="en-US" sz="240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1705"/>
          <a:stretch>
            <a:fillRect/>
          </a:stretch>
        </p:blipFill>
        <p:spPr>
          <a:xfrm>
            <a:off x="5791200" y="408804"/>
            <a:ext cx="5790749" cy="5112774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3" name="Group 12"/>
          <p:cNvGrpSpPr>
            <a:grpSpLocks noGrp="1" noRot="1" noChangeAspect="1" noMove="1" noResize="1" noUngrp="1"/>
          </p:cNvGrpSpPr>
          <p:nvPr/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14" name="Freeform: Shape 13"/>
            <p:cNvSpPr/>
            <p:nvPr/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38532" y="200025"/>
            <a:ext cx="5641974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r-HR" sz="2800" dirty="0"/>
              <a:t>Odredi predikate i uz njih postavi pitanje </a:t>
            </a:r>
            <a:r>
              <a:rPr lang="hr-HR" sz="2800" dirty="0" err="1"/>
              <a:t>Tko?Što</a:t>
            </a:r>
            <a:r>
              <a:rPr lang="hr-HR" sz="2800" dirty="0"/>
              <a:t>? kako bi pronašao subjekt.</a:t>
            </a:r>
            <a:endParaRPr lang="hr-HR" sz="2800" dirty="0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Slika 4" descr="Slika na kojoj se prikazuje igra, daljinsko, transport, disk-kočnica&#10;&#10;Opis je automatski generira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3" r="19265" b="1"/>
          <a:stretch>
            <a:fillRect/>
          </a:stretch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81561" y="1924051"/>
            <a:ext cx="9796139" cy="473392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t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Mnoga djeca, mladi, pa i odrasli danas uistinu puno vremena provode igrajući videoigre.</a:t>
            </a:r>
            <a:endParaRPr lang="hr-HR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hr-HR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Neki su „strastveni” igrači videoigara čak rekli da su se osjećali kao robovi. </a:t>
            </a:r>
            <a:endParaRPr lang="hr-HR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hr-HR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 školi su vam i nastavnici vjerojatno govorili kako neka istraživanja tvrde da su videoigre štetne i za naše zdravlje, pa čak i za mozak.</a:t>
            </a:r>
            <a:endParaRPr lang="hr-HR" dirty="0"/>
          </a:p>
          <a:p>
            <a:endParaRPr lang="hr-HR" sz="1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7649" y="187592"/>
            <a:ext cx="5648325" cy="134708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800" dirty="0">
                <a:solidFill>
                  <a:schemeClr val="bg1"/>
                </a:solidFill>
              </a:rPr>
              <a:t>Promotri u primjerima na koja pitanja odgovara subjekt? Što je to subjekt?</a:t>
            </a:r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7649" y="1722268"/>
            <a:ext cx="5648325" cy="49481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>
                    <a:alpha val="8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Mnoga</a:t>
            </a:r>
            <a:r>
              <a:rPr lang="hr-HR" sz="2400" dirty="0">
                <a:solidFill>
                  <a:schemeClr val="accent2">
                    <a:alpha val="8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hr-HR" sz="2400" b="1" dirty="0">
                <a:solidFill>
                  <a:schemeClr val="accent2">
                    <a:alpha val="8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djeca </a:t>
            </a:r>
            <a:r>
              <a:rPr lang="hr-HR" sz="2400" dirty="0">
                <a:solidFill>
                  <a:schemeClr val="bg1">
                    <a:alpha val="8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puno vremena </a:t>
            </a:r>
            <a:r>
              <a:rPr lang="hr-HR" sz="2400" b="1" dirty="0">
                <a:solidFill>
                  <a:schemeClr val="bg1">
                    <a:alpha val="8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provode</a:t>
            </a:r>
            <a:r>
              <a:rPr lang="hr-HR" sz="2400" dirty="0">
                <a:solidFill>
                  <a:schemeClr val="bg1">
                    <a:alpha val="8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za računalom. </a:t>
            </a:r>
            <a:endParaRPr lang="hr-HR" sz="2400" dirty="0">
              <a:solidFill>
                <a:schemeClr val="bg1">
                  <a:alpha val="8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sz="2400" b="1" dirty="0">
                <a:solidFill>
                  <a:schemeClr val="accent2">
                    <a:alpha val="80000"/>
                  </a:schemeClr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Tko provodi?</a:t>
            </a:r>
            <a:endParaRPr lang="hr-HR" sz="2400" b="1" dirty="0">
              <a:solidFill>
                <a:schemeClr val="accent2">
                  <a:alpha val="8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sz="2400" b="1" dirty="0">
                <a:solidFill>
                  <a:schemeClr val="accent2">
                    <a:alpha val="8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Oni</a:t>
            </a:r>
            <a:r>
              <a:rPr lang="hr-HR" sz="2400" b="1" dirty="0">
                <a:solidFill>
                  <a:schemeClr val="bg1">
                    <a:alpha val="8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uživaju</a:t>
            </a:r>
            <a:r>
              <a:rPr lang="hr-HR" sz="2400" dirty="0">
                <a:solidFill>
                  <a:schemeClr val="bg1">
                    <a:alpha val="8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tako </a:t>
            </a:r>
            <a:r>
              <a:rPr lang="hr-HR" sz="2400" b="1" dirty="0">
                <a:solidFill>
                  <a:schemeClr val="bg1">
                    <a:alpha val="8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provoditi</a:t>
            </a:r>
            <a:r>
              <a:rPr lang="hr-HR" sz="2400" dirty="0">
                <a:solidFill>
                  <a:schemeClr val="bg1">
                    <a:alpha val="8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svoje slobodno vrijeme. </a:t>
            </a:r>
            <a:endParaRPr lang="hr-HR" sz="2400" dirty="0">
              <a:solidFill>
                <a:schemeClr val="bg1">
                  <a:alpha val="8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sz="2400" b="1" dirty="0">
                <a:solidFill>
                  <a:schemeClr val="accent2">
                    <a:alpha val="80000"/>
                  </a:schemeClr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Tko uživa?</a:t>
            </a:r>
            <a:endParaRPr lang="hr-HR" sz="2400" b="1" dirty="0">
              <a:solidFill>
                <a:schemeClr val="accent2">
                  <a:alpha val="80000"/>
                </a:schemeClr>
              </a:solidFill>
              <a:latin typeface="Calibri" panose="020F0502020204030204"/>
              <a:cs typeface="Calibri" panose="020F0502020204030204"/>
              <a:sym typeface="Calibri" panose="020F0502020204030204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sz="2400" b="1" dirty="0">
                <a:solidFill>
                  <a:schemeClr val="accent2">
                    <a:alpha val="80000"/>
                  </a:schemeClr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Videoigre</a:t>
            </a:r>
            <a:r>
              <a:rPr lang="hr-HR" sz="2400" dirty="0">
                <a:solidFill>
                  <a:schemeClr val="bg1">
                    <a:alpha val="80000"/>
                  </a:schemeClr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hr-HR" sz="2400" b="1" dirty="0">
                <a:solidFill>
                  <a:schemeClr val="bg1">
                    <a:alpha val="80000"/>
                  </a:schemeClr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su štetne </a:t>
            </a:r>
            <a:r>
              <a:rPr lang="hr-HR" sz="2400" dirty="0">
                <a:solidFill>
                  <a:schemeClr val="bg1">
                    <a:alpha val="80000"/>
                  </a:schemeClr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za zdravlje.</a:t>
            </a:r>
            <a:endParaRPr lang="hr-HR" sz="2400" dirty="0">
              <a:solidFill>
                <a:schemeClr val="bg1">
                  <a:alpha val="80000"/>
                </a:schemeClr>
              </a:solidFill>
              <a:latin typeface="Calibri" panose="020F0502020204030204"/>
              <a:cs typeface="Calibri" panose="020F0502020204030204"/>
              <a:sym typeface="Calibri" panose="020F0502020204030204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sz="2400" b="1" dirty="0">
                <a:solidFill>
                  <a:schemeClr val="accent2">
                    <a:alpha val="80000"/>
                  </a:schemeClr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Što je štetno?</a:t>
            </a:r>
            <a:endParaRPr lang="hr-HR" sz="2400" b="1" dirty="0">
              <a:solidFill>
                <a:schemeClr val="accent2">
                  <a:alpha val="80000"/>
                </a:schemeClr>
              </a:solidFill>
            </a:endParaRPr>
          </a:p>
          <a:p>
            <a:endParaRPr lang="hr-HR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5" name="Slika 4" descr="Slika na kojoj se prikazuje tekst, osoba, elektronički, izlog&#10;&#10;Opis je automatski generira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r="31417" b="1"/>
          <a:stretch>
            <a:fillRect/>
          </a:stretch>
        </p:blipFill>
        <p:spPr>
          <a:xfrm>
            <a:off x="6095999" y="788109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6" name="Group 11"/>
          <p:cNvGrpSpPr>
            <a:grpSpLocks noGrp="1" noRot="1" noChangeAspect="1" noMove="1" noResize="1" noUngrp="1"/>
          </p:cNvGrpSpPr>
          <p:nvPr/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13" name="Freeform: Shape 12"/>
            <p:cNvSpPr/>
            <p:nvPr/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1638" y="353998"/>
            <a:ext cx="4647278" cy="93437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ctr"/>
            <a:r>
              <a:rPr lang="hr-HR" sz="4000" dirty="0">
                <a:solidFill>
                  <a:schemeClr val="bg1"/>
                </a:solidFill>
                <a:latin typeface="Abadi Extra Light" panose="020B0204020104020204" pitchFamily="34" charset="0"/>
              </a:rPr>
              <a:t>Zaključimo…</a:t>
            </a:r>
            <a:endParaRPr lang="hr-HR" sz="4000" dirty="0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1925" y="1736525"/>
            <a:ext cx="5772150" cy="430029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r-HR" sz="2400" i="0" dirty="0">
                <a:solidFill>
                  <a:schemeClr val="bg1">
                    <a:alpha val="80000"/>
                  </a:schemeClr>
                </a:solidFill>
                <a:effectLst/>
                <a:latin typeface="Nunito"/>
              </a:rPr>
              <a:t>Subjekt označava biće, predmet ili pojavu o kojoj se u rečenici govori. </a:t>
            </a:r>
            <a:endParaRPr lang="hr-HR" sz="2400" i="0" dirty="0">
              <a:solidFill>
                <a:schemeClr val="bg1">
                  <a:alpha val="80000"/>
                </a:schemeClr>
              </a:solidFill>
              <a:effectLst/>
              <a:latin typeface="Nunito"/>
            </a:endParaRPr>
          </a:p>
          <a:p>
            <a:pPr>
              <a:lnSpc>
                <a:spcPct val="200000"/>
              </a:lnSpc>
            </a:pPr>
            <a:r>
              <a:rPr lang="hr-HR" sz="2400" i="0" dirty="0">
                <a:solidFill>
                  <a:schemeClr val="bg1">
                    <a:alpha val="80000"/>
                  </a:schemeClr>
                </a:solidFill>
                <a:effectLst/>
                <a:latin typeface="Nunito"/>
              </a:rPr>
              <a:t>Subjekt odgovara na pitanja </a:t>
            </a:r>
            <a:r>
              <a:rPr lang="hr-HR" sz="2400" b="1" i="0" dirty="0">
                <a:solidFill>
                  <a:schemeClr val="tx2">
                    <a:alpha val="80000"/>
                  </a:schemeClr>
                </a:solidFill>
                <a:effectLst/>
                <a:latin typeface="Nunito"/>
              </a:rPr>
              <a:t>Tko? (za živo) i Što? (za neživo).</a:t>
            </a:r>
            <a:endParaRPr lang="hr-HR" sz="2400" b="1" i="0" dirty="0">
              <a:solidFill>
                <a:schemeClr val="tx2">
                  <a:alpha val="80000"/>
                </a:schemeClr>
              </a:solidFill>
              <a:effectLst/>
              <a:latin typeface="Nunito"/>
            </a:endParaRPr>
          </a:p>
          <a:p>
            <a:pPr>
              <a:lnSpc>
                <a:spcPct val="200000"/>
              </a:lnSpc>
            </a:pPr>
            <a:r>
              <a:rPr lang="hr-HR" sz="2400" dirty="0">
                <a:solidFill>
                  <a:schemeClr val="bg1">
                    <a:alpha val="80000"/>
                  </a:schemeClr>
                </a:solidFill>
                <a:latin typeface="Nunito"/>
              </a:rPr>
              <a:t>Uvijek je u </a:t>
            </a:r>
            <a:r>
              <a:rPr lang="hr-HR" sz="2400" b="1" dirty="0">
                <a:solidFill>
                  <a:schemeClr val="tx2">
                    <a:alpha val="80000"/>
                  </a:schemeClr>
                </a:solidFill>
                <a:latin typeface="Nunito"/>
              </a:rPr>
              <a:t>nominativu!</a:t>
            </a:r>
            <a:endParaRPr lang="hr-HR" sz="2400" b="1" dirty="0">
              <a:solidFill>
                <a:schemeClr val="tx2">
                  <a:alpha val="80000"/>
                </a:schemeClr>
              </a:solidFill>
            </a:endParaRPr>
          </a:p>
        </p:txBody>
      </p:sp>
      <p:pic>
        <p:nvPicPr>
          <p:cNvPr id="5" name="Slika 4" descr="Slika na kojoj se prikazuje tekst&#10;&#10;Opis je automatski generira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r="25805" b="-1"/>
          <a:stretch>
            <a:fillRect/>
          </a:stretch>
        </p:blipFill>
        <p:spPr>
          <a:xfrm>
            <a:off x="6096000" y="903943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2" name="Group 11"/>
          <p:cNvGrpSpPr>
            <a:grpSpLocks noGrp="1" noRot="1" noChangeAspect="1" noMove="1" noResize="1" noUngrp="1"/>
          </p:cNvGrpSpPr>
          <p:nvPr/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13" name="Freeform: Shape 12"/>
            <p:cNvSpPr/>
            <p:nvPr/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40546" y="1997856"/>
            <a:ext cx="4391024" cy="28622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hr-HR" sz="2400" dirty="0">
              <a:solidFill>
                <a:schemeClr val="bg1">
                  <a:alpha val="80000"/>
                </a:schemeClr>
              </a:solidFill>
              <a:hlinkClick r:id="rId1"/>
            </a:endParaRPr>
          </a:p>
          <a:p>
            <a:r>
              <a:rPr lang="hr-HR" sz="2400" dirty="0">
                <a:solidFill>
                  <a:schemeClr val="bg1">
                    <a:alpha val="80000"/>
                  </a:schemeClr>
                </a:solidFill>
                <a:hlinkClick r:id="rId1"/>
              </a:rPr>
              <a:t>https://www.e-sfera.hr/dodatni-digitalni-sadrzaji/130a6a7e-f520-4969-aa94-340a0682b6d7/</a:t>
            </a:r>
            <a:endParaRPr lang="hr-HR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hr-HR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hr-HR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5" name="Slika 4" descr="Slika na kojoj se prikazuje isječak crteža&#10;&#10;Opis je automatski generi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9" r="21898" b="2"/>
          <a:stretch>
            <a:fillRect/>
          </a:stretch>
        </p:blipFill>
        <p:spPr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2" name="Group 11"/>
          <p:cNvGrpSpPr>
            <a:grpSpLocks noGrp="1" noRot="1" noChangeAspect="1" noMove="1" noResize="1" noUngrp="1"/>
          </p:cNvGrpSpPr>
          <p:nvPr/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13" name="Freeform: Shape 12"/>
            <p:cNvSpPr/>
            <p:nvPr/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96450"/>
            <a:ext cx="10515600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3600" dirty="0">
                <a:solidFill>
                  <a:schemeClr val="accent2"/>
                </a:solidFill>
                <a:latin typeface="+mj-lt"/>
              </a:rPr>
              <a:t>Koje vrste riječi se pojavljuju u službi subjekta?</a:t>
            </a:r>
            <a:endParaRPr lang="hr-HR" sz="3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23935" y="1825625"/>
            <a:ext cx="5795865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hr-HR" dirty="0"/>
              <a:t>Neka istraživanja govore o štetnosti videoigara.</a:t>
            </a:r>
            <a:endParaRPr lang="hr-HR" dirty="0"/>
          </a:p>
          <a:p>
            <a:pPr>
              <a:lnSpc>
                <a:spcPct val="170000"/>
              </a:lnSpc>
            </a:pPr>
            <a:r>
              <a:rPr lang="hr-HR" dirty="0">
                <a:solidFill>
                  <a:schemeClr val="accent2"/>
                </a:solidFill>
              </a:rPr>
              <a:t>IMENICA</a:t>
            </a:r>
            <a:endParaRPr lang="hr-HR" dirty="0">
              <a:solidFill>
                <a:schemeClr val="accent2"/>
              </a:solidFill>
            </a:endParaRPr>
          </a:p>
          <a:p>
            <a:pPr>
              <a:lnSpc>
                <a:spcPct val="170000"/>
              </a:lnSpc>
            </a:pPr>
            <a:r>
              <a:rPr lang="hr-HR" dirty="0"/>
              <a:t>One mogu prerastu u ovisnost.</a:t>
            </a:r>
            <a:endParaRPr lang="hr-HR" dirty="0"/>
          </a:p>
          <a:p>
            <a:pPr>
              <a:lnSpc>
                <a:spcPct val="170000"/>
              </a:lnSpc>
            </a:pPr>
            <a:r>
              <a:rPr lang="hr-HR" dirty="0">
                <a:solidFill>
                  <a:schemeClr val="accent2"/>
                </a:solidFill>
              </a:rPr>
              <a:t>ZAMJENICA</a:t>
            </a:r>
            <a:endParaRPr lang="hr-HR" dirty="0">
              <a:solidFill>
                <a:schemeClr val="accent2"/>
              </a:solidFill>
            </a:endParaRPr>
          </a:p>
          <a:p>
            <a:pPr>
              <a:lnSpc>
                <a:spcPct val="170000"/>
              </a:lnSpc>
            </a:pPr>
            <a:r>
              <a:rPr lang="hr-HR" dirty="0"/>
              <a:t>Jedan igra, a drugi ne igra.</a:t>
            </a:r>
            <a:endParaRPr lang="hr-HR" dirty="0"/>
          </a:p>
          <a:p>
            <a:pPr>
              <a:lnSpc>
                <a:spcPct val="170000"/>
              </a:lnSpc>
            </a:pPr>
            <a:r>
              <a:rPr lang="hr-HR" dirty="0">
                <a:solidFill>
                  <a:schemeClr val="accent2"/>
                </a:solidFill>
              </a:rPr>
              <a:t>BROJ</a:t>
            </a:r>
            <a:endParaRPr lang="hr-HR" dirty="0">
              <a:solidFill>
                <a:schemeClr val="accent2"/>
              </a:solidFill>
            </a:endParaRP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74799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hr-HR" dirty="0"/>
              <a:t>Mladi mogu postati ovisni.</a:t>
            </a:r>
            <a:endParaRPr lang="hr-HR" dirty="0"/>
          </a:p>
          <a:p>
            <a:pPr>
              <a:lnSpc>
                <a:spcPct val="170000"/>
              </a:lnSpc>
            </a:pPr>
            <a:r>
              <a:rPr lang="hr-HR" dirty="0">
                <a:solidFill>
                  <a:schemeClr val="accent2"/>
                </a:solidFill>
              </a:rPr>
              <a:t>POIMENIČENI PRIDJEV</a:t>
            </a:r>
            <a:endParaRPr lang="hr-HR" dirty="0">
              <a:solidFill>
                <a:schemeClr val="accent2"/>
              </a:solidFill>
            </a:endParaRPr>
          </a:p>
          <a:p>
            <a:pPr>
              <a:lnSpc>
                <a:spcPct val="170000"/>
              </a:lnSpc>
            </a:pPr>
            <a:r>
              <a:rPr lang="hr-HR" dirty="0"/>
              <a:t>Igrati igrice je vrlo problematično.</a:t>
            </a:r>
            <a:endParaRPr lang="hr-HR" dirty="0"/>
          </a:p>
          <a:p>
            <a:pPr>
              <a:lnSpc>
                <a:spcPct val="170000"/>
              </a:lnSpc>
            </a:pPr>
            <a:r>
              <a:rPr lang="hr-HR" dirty="0">
                <a:solidFill>
                  <a:schemeClr val="accent2"/>
                </a:solidFill>
              </a:rPr>
              <a:t>GLAGOL U INFINITIVU</a:t>
            </a:r>
            <a:endParaRPr lang="hr-HR" dirty="0">
              <a:solidFill>
                <a:schemeClr val="accent2"/>
              </a:solidFill>
            </a:endParaRPr>
          </a:p>
          <a:p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6"/>
                </a:solidFill>
              </a:rPr>
              <a:t>Glagol u infinitivu kao subjekt</a:t>
            </a:r>
            <a:endParaRPr lang="hr-HR" dirty="0">
              <a:solidFill>
                <a:schemeClr val="accent6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Obećati</a:t>
            </a:r>
            <a:r>
              <a:rPr lang="hr-HR" dirty="0"/>
              <a:t> je gospodski.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Kasno je poslije </a:t>
            </a:r>
            <a:r>
              <a:rPr lang="hr-HR" b="1" dirty="0">
                <a:solidFill>
                  <a:srgbClr val="FF0000"/>
                </a:solidFill>
              </a:rPr>
              <a:t>razmišljati </a:t>
            </a:r>
            <a:r>
              <a:rPr lang="hr-HR" dirty="0"/>
              <a:t>o tome.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Bilo je lijepo </a:t>
            </a:r>
            <a:r>
              <a:rPr lang="hr-HR" b="1" dirty="0">
                <a:solidFill>
                  <a:srgbClr val="FF0000"/>
                </a:solidFill>
              </a:rPr>
              <a:t>progledati.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589103"/>
            <a:ext cx="5181600" cy="458786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ŠTO je gospodski? </a:t>
            </a:r>
            <a:endParaRPr lang="hr-HR" dirty="0"/>
          </a:p>
          <a:p>
            <a:r>
              <a:rPr lang="hr-HR" dirty="0"/>
              <a:t>OBEĆATI</a:t>
            </a:r>
            <a:endParaRPr lang="hr-HR" dirty="0"/>
          </a:p>
          <a:p>
            <a:endParaRPr lang="hr-HR" dirty="0"/>
          </a:p>
          <a:p>
            <a:r>
              <a:rPr lang="hr-HR" dirty="0"/>
              <a:t>ŠTO je kasno?</a:t>
            </a:r>
            <a:endParaRPr lang="hr-HR" dirty="0"/>
          </a:p>
          <a:p>
            <a:r>
              <a:rPr lang="hr-HR" dirty="0"/>
              <a:t>RAZMIŠLJATI</a:t>
            </a:r>
            <a:endParaRPr lang="hr-HR" dirty="0"/>
          </a:p>
          <a:p>
            <a:endParaRPr lang="hr-HR" dirty="0"/>
          </a:p>
          <a:p>
            <a:r>
              <a:rPr lang="hr-HR" dirty="0"/>
              <a:t>ŠTO je bilo lijepo?</a:t>
            </a:r>
            <a:endParaRPr lang="hr-HR" dirty="0"/>
          </a:p>
          <a:p>
            <a:r>
              <a:rPr lang="hr-HR" dirty="0"/>
              <a:t>PROGLEDATI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dirty="0"/>
              <a:t>Kakav subjekt može biti?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hr-HR" b="1" dirty="0" err="1"/>
              <a:t>Fran</a:t>
            </a:r>
            <a:r>
              <a:rPr lang="hr-HR" dirty="0"/>
              <a:t> voli igrati </a:t>
            </a:r>
            <a:r>
              <a:rPr lang="hr-HR" dirty="0" err="1"/>
              <a:t>videogrice</a:t>
            </a:r>
            <a:r>
              <a:rPr lang="hr-HR" dirty="0"/>
              <a:t>.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Tko? FRAN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Subjekt je 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IZREČEN.</a:t>
            </a:r>
            <a:r>
              <a:rPr lang="hr-HR" b="1" dirty="0">
                <a:solidFill>
                  <a:schemeClr val="accent2"/>
                </a:solidFill>
              </a:rPr>
              <a:t>.</a:t>
            </a:r>
            <a:endParaRPr lang="hr-HR" b="1" dirty="0">
              <a:solidFill>
                <a:schemeClr val="accent2"/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Voli igrati igrice.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Tko? ON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Subjekt je 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NEIZREČEN.</a:t>
            </a:r>
            <a:r>
              <a:rPr lang="hr-HR" dirty="0">
                <a:solidFill>
                  <a:schemeClr val="accent2"/>
                </a:solidFill>
              </a:rPr>
              <a:t>N.</a:t>
            </a:r>
            <a:endParaRPr lang="hr-H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3762</Words>
  <Application>WPS Presentation</Application>
  <PresentationFormat>Široki zaslon</PresentationFormat>
  <Paragraphs>198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SimSun</vt:lpstr>
      <vt:lpstr>Wingdings</vt:lpstr>
      <vt:lpstr>Agency FB</vt:lpstr>
      <vt:lpstr>Calibri</vt:lpstr>
      <vt:lpstr>Abadi Extra Light</vt:lpstr>
      <vt:lpstr>Yu Gothic UI Light</vt:lpstr>
      <vt:lpstr>Nunito</vt:lpstr>
      <vt:lpstr>Microsoft YaHei</vt:lpstr>
      <vt:lpstr>Arial Unicode MS</vt:lpstr>
      <vt:lpstr>Calibri Light</vt:lpstr>
      <vt:lpstr>IBM Plex Sans</vt:lpstr>
      <vt:lpstr>Euphorigenic</vt:lpstr>
      <vt:lpstr>Tema sustava Office</vt:lpstr>
      <vt:lpstr>SUBJEKT</vt:lpstr>
      <vt:lpstr>PONOVIMO…</vt:lpstr>
      <vt:lpstr>Odredi predikate i uz njih postavi pitanje Tko?Što? kako bi pronašao subjekt.</vt:lpstr>
      <vt:lpstr>Promotri u primjerima na koja pitanja odgovara subjekt? Što je to subjekt?</vt:lpstr>
      <vt:lpstr>Zaključimo…</vt:lpstr>
      <vt:lpstr>PowerPoint 演示文稿</vt:lpstr>
      <vt:lpstr>Koje vrste riječi se pojavljuju u službi subjekta?</vt:lpstr>
      <vt:lpstr>Glagol u infinitivu kao subjekt</vt:lpstr>
      <vt:lpstr>Kakav subjekt može biti?</vt:lpstr>
      <vt:lpstr>Promotri sljedeće rečenice i zaključi što je sa subjektom…</vt:lpstr>
      <vt:lpstr>Promotri primjere i zaključi kako se slažu subjekt i predikat…</vt:lpstr>
      <vt:lpstr>SUBJEKTI ISTOG RODA u jednini slažu se s predikatom u množini tog roda.</vt:lpstr>
      <vt:lpstr>SUBJEKTI RAZLIČITOG RODA u jednini slažu se s predikatom u množini MUŠKOG RODA</vt:lpstr>
      <vt:lpstr>SUBJEKTI RAZLIČITOG RODA U MNOŽINI slažu se s predikatom u onom rodu u kojem se nalazi bliža imenica ili u množini muškog roda.</vt:lpstr>
      <vt:lpstr>PowerPoint 演示文稿</vt:lpstr>
      <vt:lpstr>PRAVILNO OZNAČAVANJE SUBJEKTA I PREDIKATA</vt:lpstr>
      <vt:lpstr>Ispiši predikate i subjekte iz zadanih rečenica</vt:lpstr>
      <vt:lpstr> Ispiši predikate i subjekte iz zadanih rečenica</vt:lpstr>
      <vt:lpstr>PowerPoint 演示文稿</vt:lpstr>
      <vt:lpstr>Zadaci za samostalni rad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SUBJEKT</dc:title>
  <dc:creator>Martina Lovric</dc:creator>
  <cp:lastModifiedBy>Korisnik</cp:lastModifiedBy>
  <cp:revision>15</cp:revision>
  <dcterms:created xsi:type="dcterms:W3CDTF">2021-01-02T11:08:00Z</dcterms:created>
  <dcterms:modified xsi:type="dcterms:W3CDTF">2024-01-11T20:28:08Z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4D2D56EC01234974AB44A7EE7B375E19_12</vt:lpwstr>
  </property>
  <property fmtid="{D5CDD505-2E9C-101B-9397-08002B2CF9AE}" pid="3" name="KSOProductBuildVer">
    <vt:lpwstr>1033-12.2.0.13412</vt:lpwstr>
  </property>
</Properties>
</file>